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2.xml" ContentType="application/vnd.openxmlformats-officedocument.drawingml.diagramLayout+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_rels/notesSlide1.xml.rels" ContentType="application/vnd.openxmlformats-package.relationships+xml"/>
  <Override PartName="/ppt/notesSlides/_rels/notesSlide25.xml.rels" ContentType="application/vnd.openxmlformats-package.relationships+xml"/>
  <Override PartName="/ppt/notesSlides/_rels/notesSlide10.xml.rels" ContentType="application/vnd.openxmlformats-package.relationships+xml"/>
  <Override PartName="/ppt/notesSlides/_rels/notesSlide17.xml.rels" ContentType="application/vnd.openxmlformats-package.relationships+xml"/>
  <Override PartName="/ppt/notesSlides/_rels/notesSlide24.xml.rels" ContentType="application/vnd.openxmlformats-package.relationships+xml"/>
  <Override PartName="/ppt/notesSlides/_rels/notesSlide19.xml.rels" ContentType="application/vnd.openxmlformats-package.relationships+xml"/>
  <Override PartName="/ppt/notesSlides/_rels/notesSlide26.xml.rels" ContentType="application/vnd.openxmlformats-package.relationships+xml"/>
  <Override PartName="/ppt/notesSlides/_rels/notesSlide2.xml.rels" ContentType="application/vnd.openxmlformats-package.relationships+xml"/>
  <Override PartName="/ppt/notesSlides/_rels/notesSlide11.xml.rels" ContentType="application/vnd.openxmlformats-package.relationships+xml"/>
  <Override PartName="/ppt/notesSlides/_rels/notesSlide21.xml.rels" ContentType="application/vnd.openxmlformats-package.relationships+xml"/>
  <Override PartName="/ppt/notesSlides/_rels/notesSlide27.xml.rels" ContentType="application/vnd.openxmlformats-package.relationships+xml"/>
  <Override PartName="/ppt/notesSlides/_rels/notesSlide3.xml.rels" ContentType="application/vnd.openxmlformats-package.relationships+xml"/>
  <Override PartName="/ppt/notesSlides/_rels/notesSlide16.xml.rels" ContentType="application/vnd.openxmlformats-package.relationships+xml"/>
  <Override PartName="/ppt/notesSlides/_rels/notesSlide23.xml.rels" ContentType="application/vnd.openxmlformats-package.relationships+xml"/>
  <Override PartName="/ppt/notesSlides/_rels/notesSlide14.xml.rels" ContentType="application/vnd.openxmlformats-package.relationships+xml"/>
  <Override PartName="/ppt/notesSlides/_rels/notesSlide13.xml.rels" ContentType="application/vnd.openxmlformats-package.relationships+xml"/>
  <Override PartName="/ppt/notesSlides/_rels/notesSlide9.xml.rels" ContentType="application/vnd.openxmlformats-package.relationships+xml"/>
  <Override PartName="/ppt/notesSlides/_rels/notesSlide12.xml.rels" ContentType="application/vnd.openxmlformats-package.relationships+xml"/>
  <Override PartName="/ppt/notesSlides/_rels/notesSlide18.xml.rels" ContentType="application/vnd.openxmlformats-package.relationships+xml"/>
  <Override PartName="/ppt/notesSlides/_rels/notesSlide29.xml.rels" ContentType="application/vnd.openxmlformats-package.relationships+xml"/>
  <Override PartName="/ppt/notesSlides/_rels/notesSlide5.xml.rels" ContentType="application/vnd.openxmlformats-package.relationships+xml"/>
  <Override PartName="/ppt/notesSlides/_rels/notesSlide15.xml.rels" ContentType="application/vnd.openxmlformats-package.relationships+xml"/>
  <Override PartName="/ppt/notesSlides/_rels/notesSlide22.xml.rels" ContentType="application/vnd.openxmlformats-package.relationships+xml"/>
  <Override PartName="/ppt/notesSlides/_rels/notesSlide28.xml.rels" ContentType="application/vnd.openxmlformats-package.relationships+xml"/>
  <Override PartName="/ppt/notesSlides/_rels/notesSlide4.xml.rels" ContentType="application/vnd.openxmlformats-package.relationships+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5.xml" ContentType="application/vnd.openxmlformats-officedocument.presentationml.notesSlide+xml"/>
  <Override PartName="/ppt/notesSlides/notesSlide13.xml" ContentType="application/vnd.openxmlformats-officedocument.presentationml.notesSlide+xml"/>
  <Override PartName="/ppt/notesSlides/notesSlide4.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5.xml" ContentType="application/vnd.openxmlformats-officedocument.presentationml.notesSlide+xml"/>
  <Override PartName="/ppt/notesSlides/notesSlide9.xml" ContentType="application/vnd.openxmlformats-officedocument.presentationml.notesSlide+xml"/>
  <Override PartName="/ppt/notesSlides/notesSlide18.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29.xml" ContentType="application/vnd.openxmlformats-officedocument.presentationml.notesSl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9.png" ContentType="image/png"/>
  <Override PartName="/ppt/media/image13.png" ContentType="image/png"/>
  <Override PartName="/ppt/media/image11.jpeg" ContentType="image/jpeg"/>
  <Override PartName="/ppt/media/image8.png" ContentType="image/png"/>
  <Override PartName="/ppt/media/image12.png" ContentType="image/png"/>
  <Override PartName="/ppt/media/image19.png" ContentType="image/png"/>
  <Override PartName="/ppt/media/image18.jpeg" ContentType="image/jpeg"/>
  <Override PartName="/ppt/media/image17.png" ContentType="image/png"/>
  <Override PartName="/ppt/media/image16.png" ContentType="image/png"/>
  <Override PartName="/ppt/media/image15.png" ContentType="image/png"/>
  <Override PartName="/ppt/media/image14.png" ContentType="image/png"/>
  <Override PartName="/ppt/media/image5.png" ContentType="image/png"/>
  <Override PartName="/ppt/media/image10.png" ContentType="image/png"/>
  <Override PartName="/ppt/media/image7.png" ContentType="image/png"/>
  <Override PartName="/ppt/media/image1.jpeg" ContentType="image/jpeg"/>
  <Override PartName="/ppt/media/image3.png" ContentType="image/png"/>
  <Override PartName="/ppt/media/image4.jpeg" ContentType="image/jpeg"/>
  <Override PartName="/ppt/media/image2.png" ContentType="image/png"/>
  <Override PartName="/ppt/media/image6.png" ContentType="image/png"/>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_rels/slide16.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27.xml.rels" ContentType="application/vnd.openxmlformats-package.relationships+xml"/>
  <Override PartName="/ppt/slides/_rels/slide8.xml.rels" ContentType="application/vnd.openxmlformats-package.relationships+xml"/>
  <Override PartName="/ppt/slides/_rels/slide21.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11.xml.rels" ContentType="application/vnd.openxmlformats-package.relationships+xml"/>
  <Override PartName="/ppt/slides/_rels/slide26.xml.rels" ContentType="application/vnd.openxmlformats-package.relationships+xml"/>
  <Override PartName="/ppt/slides/_rels/slide17.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13.xml.rels" ContentType="application/vnd.openxmlformats-package.relationships+xml"/>
  <Override PartName="/ppt/slides/_rels/slide19.xml.rels" ContentType="application/vnd.openxmlformats-package.relationships+xml"/>
  <Override PartName="/ppt/slides/_rels/slide9.xml.rels" ContentType="application/vnd.openxmlformats-package.relationships+xml"/>
  <Override PartName="/ppt/slides/_rels/slide3.xml.rels" ContentType="application/vnd.openxmlformats-package.relationships+xml"/>
  <Override PartName="/ppt/slides/_rels/slide28.xml.rels" ContentType="application/vnd.openxmlformats-package.relationships+xml"/>
  <Override PartName="/ppt/slides/_rels/slide22.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14.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15.xml.rels" ContentType="application/vnd.openxmlformats-package.relationships+xml"/>
  <Override PartName="/ppt/slides/_rels/slide31.xml.rels" ContentType="application/vnd.openxmlformats-package.relationships+xml"/>
  <Override PartName="/ppt/slides/slide30.xml" ContentType="application/vnd.openxmlformats-officedocument.presentationml.slide+xml"/>
  <Override PartName="/ppt/slides/slide5.xml" ContentType="application/vnd.openxmlformats-officedocument.presentationml.slide+xml"/>
  <Override PartName="/ppt/slides/slide31.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presProps" Target="presProps.xml"/>
</Relationships>
</file>

<file path=ppt/charts/chart1.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layout>
        <c:manualLayout>
          <c:layoutTarget val="inner"/>
          <c:xMode val="edge"/>
          <c:yMode val="edge"/>
          <c:x val="0.0867064006219228"/>
          <c:y val="0.220942593905032"/>
          <c:w val="0.894428608447784"/>
          <c:h val="0.630758327427357"/>
        </c:manualLayout>
      </c:layout>
      <c:barChart>
        <c:barDir val="col"/>
        <c:grouping val="clustered"/>
        <c:varyColors val="0"/>
        <c:ser>
          <c:idx val="0"/>
          <c:order val="0"/>
          <c:tx>
            <c:strRef>
              <c:f>label 0</c:f>
              <c:strCache>
                <c:ptCount val="1"/>
                <c:pt idx="0">
                  <c:v>Colonne1</c:v>
                </c:pt>
              </c:strCache>
            </c:strRef>
          </c:tx>
          <c:spPr>
            <a:solidFill>
              <a:srgbClr val="4472c4">
                <a:alpha val="85000"/>
              </a:srgbClr>
            </a:solidFill>
            <a:ln w="9360">
              <a:solidFill>
                <a:srgbClr val="ffffff">
                  <a:alpha val="50000"/>
                </a:srgbClr>
              </a:solidFill>
              <a:round/>
            </a:ln>
          </c:spPr>
          <c:invertIfNegative val="0"/>
          <c:dPt>
            <c:idx val="1"/>
            <c:invertIfNegative val="0"/>
            <c:spPr>
              <a:solidFill>
                <a:srgbClr val="6db4c6">
                  <a:alpha val="85000"/>
                </a:srgbClr>
              </a:solidFill>
              <a:ln w="9360">
                <a:solidFill>
                  <a:srgbClr val="ffffff">
                    <a:alpha val="50000"/>
                  </a:srgbClr>
                </a:solidFill>
                <a:round/>
              </a:ln>
            </c:spPr>
          </c:dPt>
          <c:dPt>
            <c:idx val="2"/>
            <c:invertIfNegative val="0"/>
            <c:spPr>
              <a:solidFill>
                <a:srgbClr val="293642">
                  <a:alpha val="85000"/>
                </a:srgbClr>
              </a:solidFill>
              <a:ln w="9360">
                <a:solidFill>
                  <a:srgbClr val="ffffff">
                    <a:alpha val="50000"/>
                  </a:srgbClr>
                </a:solidFill>
                <a:round/>
              </a:ln>
            </c:spPr>
          </c:dPt>
          <c:dLbls>
            <c:numFmt formatCode="0%" sourceLinked="0"/>
            <c:dLbl>
              <c:idx val="1"/>
              <c:numFmt formatCode="0%" sourceLinked="0"/>
              <c:txPr>
                <a:bodyPr wrap="square"/>
                <a:lstStyle/>
                <a:p>
                  <a:pPr>
                    <a:defRPr b="1" sz="1197" spc="-1" strike="noStrike">
                      <a:solidFill>
                        <a:srgbClr val="ffffff"/>
                      </a:solidFill>
                      <a:latin typeface="Raleway Black"/>
                      <a:ea typeface="DejaVu Sans"/>
                    </a:defRPr>
                  </a:pPr>
                </a:p>
              </c:txPr>
              <c:dLblPos val="inEnd"/>
              <c:showLegendKey val="0"/>
              <c:showVal val="1"/>
              <c:showCatName val="0"/>
              <c:showSerName val="0"/>
              <c:showPercent val="0"/>
              <c:separator>; </c:separator>
            </c:dLbl>
            <c:dLbl>
              <c:idx val="2"/>
              <c:numFmt formatCode="0%" sourceLinked="0"/>
              <c:txPr>
                <a:bodyPr wrap="square"/>
                <a:lstStyle/>
                <a:p>
                  <a:pPr>
                    <a:defRPr b="1" sz="1197" spc="-1" strike="noStrike">
                      <a:solidFill>
                        <a:srgbClr val="ffffff"/>
                      </a:solidFill>
                      <a:latin typeface="Raleway Black"/>
                      <a:ea typeface="DejaVu Sans"/>
                    </a:defRPr>
                  </a:pPr>
                </a:p>
              </c:txPr>
              <c:dLblPos val="inEnd"/>
              <c:showLegendKey val="0"/>
              <c:showVal val="1"/>
              <c:showCatName val="0"/>
              <c:showSerName val="0"/>
              <c:showPercent val="0"/>
              <c:separator>; </c:separator>
            </c:dLbl>
            <c:txPr>
              <a:bodyPr wrap="square"/>
              <a:lstStyle/>
              <a:p>
                <a:pPr>
                  <a:defRPr b="1" sz="1197" spc="-1" strike="noStrike">
                    <a:solidFill>
                      <a:srgbClr val="ffffff"/>
                    </a:solidFill>
                    <a:latin typeface="Raleway Black"/>
                    <a:ea typeface="DejaVu Sans"/>
                  </a:defRPr>
                </a:pPr>
              </a:p>
            </c:txPr>
            <c:dLblPos val="inEnd"/>
            <c:showLegendKey val="0"/>
            <c:showVal val="1"/>
            <c:showCatName val="0"/>
            <c:showSerName val="0"/>
            <c:showPercent val="0"/>
            <c:separator>; </c:separator>
            <c:showLeaderLines val="1"/>
            <c:extLst>
              <c:ext xmlns:c15="http://schemas.microsoft.com/office/drawing/2012/chart" uri="{CE6537A1-D6FC-4f65-9D91-7224C49458BB}">
                <c15:showLeaderLines val="1"/>
              </c:ext>
            </c:extLst>
          </c:dLbls>
          <c:cat>
            <c:strRef>
              <c:f>categories</c:f>
              <c:strCache>
                <c:ptCount val="3"/>
                <c:pt idx="0">
                  <c:v>Enquête Vie associative 2002 Insee</c:v>
                </c:pt>
                <c:pt idx="1">
                  <c:v>Enquête Drees-Bva 2010</c:v>
                </c:pt>
                <c:pt idx="2">
                  <c:v>Enquête Centre de recherche sur les associations - CSA 2017</c:v>
                </c:pt>
              </c:strCache>
            </c:strRef>
          </c:cat>
          <c:val>
            <c:numRef>
              <c:f>0</c:f>
              <c:numCache>
                <c:formatCode>General</c:formatCode>
                <c:ptCount val="3"/>
                <c:pt idx="0">
                  <c:v>0.28</c:v>
                </c:pt>
                <c:pt idx="1">
                  <c:v>0.32</c:v>
                </c:pt>
                <c:pt idx="2">
                  <c:v>0.43</c:v>
                </c:pt>
              </c:numCache>
            </c:numRef>
          </c:val>
        </c:ser>
        <c:gapWidth val="65"/>
        <c:overlap val="0"/>
        <c:axId val="20231013"/>
        <c:axId val="84451915"/>
      </c:barChart>
      <c:catAx>
        <c:axId val="20231013"/>
        <c:scaling>
          <c:orientation val="minMax"/>
        </c:scaling>
        <c:delete val="0"/>
        <c:axPos val="b"/>
        <c:numFmt formatCode="General" sourceLinked="0"/>
        <c:majorTickMark val="none"/>
        <c:minorTickMark val="none"/>
        <c:tickLblPos val="nextTo"/>
        <c:spPr>
          <a:ln w="19080">
            <a:solidFill>
              <a:srgbClr val="404040"/>
            </a:solidFill>
            <a:round/>
          </a:ln>
        </c:spPr>
        <c:txPr>
          <a:bodyPr/>
          <a:lstStyle/>
          <a:p>
            <a:pPr>
              <a:defRPr b="1" i="1" sz="1197" spc="-1" strike="noStrike">
                <a:solidFill>
                  <a:srgbClr val="293642"/>
                </a:solidFill>
                <a:latin typeface="Raleway"/>
                <a:ea typeface="DejaVu Sans"/>
              </a:defRPr>
            </a:pPr>
          </a:p>
        </c:txPr>
        <c:crossAx val="84451915"/>
        <c:crosses val="autoZero"/>
        <c:auto val="1"/>
        <c:lblAlgn val="ctr"/>
        <c:lblOffset val="100"/>
        <c:noMultiLvlLbl val="0"/>
      </c:catAx>
      <c:valAx>
        <c:axId val="84451915"/>
        <c:scaling>
          <c:orientation val="minMax"/>
        </c:scaling>
        <c:delete val="1"/>
        <c:axPos val="l"/>
        <c:majorGridlines>
          <c:spPr>
            <a:ln w="9360">
              <a:solidFill>
                <a:srgbClr val="bfbfbf">
                  <a:alpha val="36000"/>
                </a:srgbClr>
              </a:solidFill>
              <a:round/>
            </a:ln>
          </c:spPr>
        </c:majorGridlines>
        <c:numFmt formatCode="General" sourceLinked="1"/>
        <c:majorTickMark val="none"/>
        <c:minorTickMark val="none"/>
        <c:tickLblPos val="nextTo"/>
        <c:spPr>
          <a:ln w="6480">
            <a:solidFill>
              <a:srgbClr val="ffffff"/>
            </a:solidFill>
            <a:round/>
          </a:ln>
        </c:spPr>
        <c:txPr>
          <a:bodyPr/>
          <a:lstStyle/>
          <a:p>
            <a:pPr>
              <a:defRPr b="0" sz="1000" spc="-1" strike="noStrike">
                <a:solidFill>
                  <a:srgbClr val="ffffff"/>
                </a:solidFill>
                <a:latin typeface="Calibri"/>
                <a:ea typeface="DejaVu Sans"/>
              </a:defRPr>
            </a:pPr>
          </a:p>
        </c:txPr>
        <c:crossAx val="20231013"/>
        <c:crossBetween val="between"/>
      </c:valAx>
      <c:spPr>
        <a:noFill/>
        <a:ln w="0">
          <a:noFill/>
        </a:ln>
      </c:spPr>
    </c:plotArea>
    <c:plotVisOnly val="1"/>
    <c:dispBlanksAs val="gap"/>
  </c:chart>
  <c:spPr>
    <a:noFill/>
    <a:ln w="9360">
      <a:noFill/>
    </a:ln>
  </c:spPr>
</c:chartSpace>
</file>

<file path=ppt/charts/chart2.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pieChart>
        <c:varyColors val="1"/>
        <c:ser>
          <c:idx val="0"/>
          <c:order val="0"/>
          <c:tx>
            <c:strRef>
              <c:f>label 0</c:f>
              <c:strCache>
                <c:ptCount val="1"/>
                <c:pt idx="0">
                  <c:v>Répartition des associations selon le secteur d'activité</c:v>
                </c:pt>
              </c:strCache>
            </c:strRef>
          </c:tx>
          <c:spPr>
            <a:solidFill>
              <a:srgbClr val="4472c4"/>
            </a:solidFill>
            <a:ln w="0">
              <a:noFill/>
            </a:ln>
          </c:spPr>
          <c:explosion val="0"/>
          <c:dPt>
            <c:idx val="0"/>
            <c:spPr>
              <a:solidFill>
                <a:srgbClr val="4472c4"/>
              </a:solidFill>
              <a:ln w="0">
                <a:noFill/>
              </a:ln>
            </c:spPr>
          </c:dPt>
          <c:dPt>
            <c:idx val="1"/>
            <c:spPr>
              <a:solidFill>
                <a:srgbClr val="ed7d31"/>
              </a:solidFill>
              <a:ln w="0">
                <a:noFill/>
              </a:ln>
            </c:spPr>
          </c:dPt>
          <c:dPt>
            <c:idx val="2"/>
            <c:spPr>
              <a:solidFill>
                <a:srgbClr val="a5a5a5"/>
              </a:solidFill>
              <a:ln w="0">
                <a:noFill/>
              </a:ln>
            </c:spPr>
          </c:dPt>
          <c:dPt>
            <c:idx val="3"/>
            <c:spPr>
              <a:solidFill>
                <a:srgbClr val="6db4c6"/>
              </a:solidFill>
              <a:ln w="0">
                <a:noFill/>
              </a:ln>
            </c:spPr>
          </c:dPt>
          <c:dPt>
            <c:idx val="4"/>
            <c:spPr>
              <a:solidFill>
                <a:srgbClr val="5b9bd5"/>
              </a:solidFill>
              <a:ln w="0">
                <a:noFill/>
              </a:ln>
            </c:spPr>
          </c:dPt>
          <c:dPt>
            <c:idx val="5"/>
            <c:spPr>
              <a:solidFill>
                <a:srgbClr val="70ad47"/>
              </a:solidFill>
              <a:ln w="0">
                <a:noFill/>
              </a:ln>
            </c:spPr>
          </c:dPt>
          <c:dPt>
            <c:idx val="6"/>
            <c:spPr>
              <a:solidFill>
                <a:srgbClr val="264478"/>
              </a:solidFill>
              <a:ln w="0">
                <a:noFill/>
              </a:ln>
            </c:spPr>
          </c:dPt>
          <c:dLbls>
            <c:dLbl>
              <c:idx val="0"/>
              <c:txPr>
                <a:bodyPr wrap="square"/>
                <a:lstStyle/>
                <a:p>
                  <a:pPr>
                    <a:defRPr b="0" sz="1330" spc="-1" strike="noStrike">
                      <a:solidFill>
                        <a:srgbClr val="4472c4"/>
                      </a:solidFill>
                      <a:latin typeface="Raleway"/>
                      <a:ea typeface="DejaVu Sans"/>
                    </a:defRPr>
                  </a:pPr>
                </a:p>
              </c:txPr>
              <c:dLblPos val="outEnd"/>
              <c:showLegendKey val="0"/>
              <c:showVal val="0"/>
              <c:showCatName val="1"/>
              <c:showSerName val="0"/>
              <c:showPercent val="1"/>
              <c:separator>
</c:separator>
            </c:dLbl>
            <c:dLbl>
              <c:idx val="1"/>
              <c:txPr>
                <a:bodyPr wrap="square"/>
                <a:lstStyle/>
                <a:p>
                  <a:pPr>
                    <a:defRPr b="0" sz="1330" spc="-1" strike="noStrike">
                      <a:solidFill>
                        <a:srgbClr val="ed7d31"/>
                      </a:solidFill>
                      <a:latin typeface="Raleway"/>
                      <a:ea typeface="DejaVu Sans"/>
                    </a:defRPr>
                  </a:pPr>
                </a:p>
              </c:txPr>
              <c:dLblPos val="outEnd"/>
              <c:showLegendKey val="0"/>
              <c:showVal val="0"/>
              <c:showCatName val="1"/>
              <c:showSerName val="0"/>
              <c:showPercent val="1"/>
              <c:separator>
</c:separator>
            </c:dLbl>
            <c:dLbl>
              <c:idx val="2"/>
              <c:txPr>
                <a:bodyPr wrap="square"/>
                <a:lstStyle/>
                <a:p>
                  <a:pPr>
                    <a:defRPr b="0" sz="1330" spc="-1" strike="noStrike">
                      <a:solidFill>
                        <a:srgbClr val="a5a5a5"/>
                      </a:solidFill>
                      <a:latin typeface="Raleway"/>
                      <a:ea typeface="DejaVu Sans"/>
                    </a:defRPr>
                  </a:pPr>
                </a:p>
              </c:txPr>
              <c:dLblPos val="bestFit"/>
              <c:showLegendKey val="0"/>
              <c:showVal val="0"/>
              <c:showCatName val="1"/>
              <c:showSerName val="0"/>
              <c:showPercent val="1"/>
              <c:separator>
</c:separator>
            </c:dLbl>
            <c:dLbl>
              <c:idx val="3"/>
              <c:txPr>
                <a:bodyPr wrap="square"/>
                <a:lstStyle/>
                <a:p>
                  <a:pPr>
                    <a:defRPr b="0" sz="1330" spc="-1" strike="noStrike">
                      <a:solidFill>
                        <a:srgbClr val="6db4c6"/>
                      </a:solidFill>
                      <a:latin typeface="Raleway"/>
                      <a:ea typeface="DejaVu Sans"/>
                    </a:defRPr>
                  </a:pPr>
                </a:p>
              </c:txPr>
              <c:dLblPos val="bestFit"/>
              <c:showLegendKey val="0"/>
              <c:showVal val="0"/>
              <c:showCatName val="1"/>
              <c:showSerName val="0"/>
              <c:showPercent val="1"/>
              <c:separator>
</c:separator>
            </c:dLbl>
            <c:dLbl>
              <c:idx val="4"/>
              <c:txPr>
                <a:bodyPr wrap="square"/>
                <a:lstStyle/>
                <a:p>
                  <a:pPr>
                    <a:defRPr b="0" sz="1330" spc="-1" strike="noStrike">
                      <a:solidFill>
                        <a:srgbClr val="5b9bd5"/>
                      </a:solidFill>
                      <a:latin typeface="Raleway"/>
                      <a:ea typeface="DejaVu Sans"/>
                    </a:defRPr>
                  </a:pPr>
                </a:p>
              </c:txPr>
              <c:dLblPos val="outEnd"/>
              <c:showLegendKey val="0"/>
              <c:showVal val="0"/>
              <c:showCatName val="1"/>
              <c:showSerName val="0"/>
              <c:showPercent val="1"/>
              <c:separator>
</c:separator>
            </c:dLbl>
            <c:dLbl>
              <c:idx val="5"/>
              <c:txPr>
                <a:bodyPr wrap="square"/>
                <a:lstStyle/>
                <a:p>
                  <a:pPr>
                    <a:defRPr b="0" sz="1330" spc="-1" strike="noStrike">
                      <a:solidFill>
                        <a:srgbClr val="70ad47"/>
                      </a:solidFill>
                      <a:latin typeface="Raleway"/>
                      <a:ea typeface="DejaVu Sans"/>
                    </a:defRPr>
                  </a:pPr>
                </a:p>
              </c:txPr>
              <c:dLblPos val="outEnd"/>
              <c:showLegendKey val="0"/>
              <c:showVal val="0"/>
              <c:showCatName val="1"/>
              <c:showSerName val="0"/>
              <c:showPercent val="1"/>
              <c:separator>
</c:separator>
            </c:dLbl>
            <c:dLbl>
              <c:idx val="6"/>
              <c:txPr>
                <a:bodyPr wrap="square"/>
                <a:lstStyle/>
                <a:p>
                  <a:pPr>
                    <a:defRPr b="0" sz="1330" spc="-1" strike="noStrike">
                      <a:solidFill>
                        <a:srgbClr val="264478"/>
                      </a:solidFill>
                      <a:latin typeface="Raleway"/>
                      <a:ea typeface="DejaVu Sans"/>
                    </a:defRPr>
                  </a:pPr>
                </a:p>
              </c:txPr>
              <c:dLblPos val="outEnd"/>
              <c:showLegendKey val="0"/>
              <c:showVal val="0"/>
              <c:showCatName val="1"/>
              <c:showSerName val="0"/>
              <c:showPercent val="1"/>
              <c:separator>
</c:separator>
            </c:dLbl>
            <c:txPr>
              <a:bodyPr wrap="square"/>
              <a:lstStyle/>
              <a:p>
                <a:pPr>
                  <a:defRPr b="0" sz="1330" spc="-1" strike="noStrike">
                    <a:solidFill>
                      <a:srgbClr val="4472c4"/>
                    </a:solidFill>
                    <a:latin typeface="Raleway"/>
                    <a:ea typeface="DejaVu Sans"/>
                  </a:defRPr>
                </a:pPr>
              </a:p>
            </c:txPr>
            <c:dLblPos val="outEnd"/>
            <c:showLegendKey val="0"/>
            <c:showVal val="0"/>
            <c:showCatName val="1"/>
            <c:showSerName val="0"/>
            <c:showPercent val="1"/>
            <c:separator>
</c:separator>
            <c:showLeaderLines val="0"/>
          </c:dLbls>
          <c:cat>
            <c:strRef>
              <c:f>categories</c:f>
              <c:strCache>
                <c:ptCount val="7"/>
                <c:pt idx="0">
                  <c:v>Humanitaire, social, santé</c:v>
                </c:pt>
                <c:pt idx="1">
                  <c:v>Sports</c:v>
                </c:pt>
                <c:pt idx="2">
                  <c:v>Développement local</c:v>
                </c:pt>
                <c:pt idx="3">
                  <c:v>Défense des droits et des causes</c:v>
                </c:pt>
                <c:pt idx="4">
                  <c:v>Culture</c:v>
                </c:pt>
                <c:pt idx="5">
                  <c:v>Education</c:v>
                </c:pt>
                <c:pt idx="6">
                  <c:v>Loisirs</c:v>
                </c:pt>
              </c:strCache>
            </c:strRef>
          </c:cat>
          <c:val>
            <c:numRef>
              <c:f>0</c:f>
              <c:numCache>
                <c:formatCode>General</c:formatCode>
                <c:ptCount val="7"/>
                <c:pt idx="0">
                  <c:v>14.1</c:v>
                </c:pt>
                <c:pt idx="1">
                  <c:v>24.2</c:v>
                </c:pt>
                <c:pt idx="2">
                  <c:v>2.6</c:v>
                </c:pt>
                <c:pt idx="3">
                  <c:v>11.5</c:v>
                </c:pt>
                <c:pt idx="4">
                  <c:v>23</c:v>
                </c:pt>
                <c:pt idx="5">
                  <c:v>3.2</c:v>
                </c:pt>
                <c:pt idx="6">
                  <c:v>21.4</c:v>
                </c:pt>
              </c:numCache>
            </c:numRef>
          </c:val>
        </c:ser>
        <c:firstSliceAng val="0"/>
      </c:pieChart>
      <c:spPr>
        <a:noFill/>
        <a:ln w="0">
          <a:noFill/>
        </a:ln>
      </c:spPr>
    </c:plotArea>
    <c:plotVisOnly val="1"/>
    <c:dispBlanksAs val="gap"/>
  </c:chart>
  <c:spPr>
    <a:noFill/>
    <a:ln w="9360">
      <a:noFill/>
    </a:ln>
  </c:spPr>
</c:chartSpace>
</file>

<file path=ppt/charts/chart3.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pieChart>
        <c:varyColors val="1"/>
        <c:ser>
          <c:idx val="0"/>
          <c:order val="0"/>
          <c:tx>
            <c:strRef>
              <c:f>label 0</c:f>
              <c:strCache>
                <c:ptCount val="1"/>
                <c:pt idx="0">
                  <c:v>Répartition des participations bénévoles par domaine d'activité</c:v>
                </c:pt>
              </c:strCache>
            </c:strRef>
          </c:tx>
          <c:spPr>
            <a:solidFill>
              <a:srgbClr val="4472c4"/>
            </a:solidFill>
            <a:ln w="0">
              <a:noFill/>
            </a:ln>
          </c:spPr>
          <c:explosion val="0"/>
          <c:dPt>
            <c:idx val="0"/>
            <c:spPr>
              <a:solidFill>
                <a:srgbClr val="4472c4"/>
              </a:solidFill>
              <a:ln w="0">
                <a:noFill/>
              </a:ln>
            </c:spPr>
          </c:dPt>
          <c:dPt>
            <c:idx val="1"/>
            <c:spPr>
              <a:solidFill>
                <a:srgbClr val="ed7d31"/>
              </a:solidFill>
              <a:ln w="0">
                <a:noFill/>
              </a:ln>
            </c:spPr>
          </c:dPt>
          <c:dPt>
            <c:idx val="2"/>
            <c:spPr>
              <a:solidFill>
                <a:srgbClr val="a5a5a5"/>
              </a:solidFill>
              <a:ln w="0">
                <a:noFill/>
              </a:ln>
            </c:spPr>
          </c:dPt>
          <c:dPt>
            <c:idx val="3"/>
            <c:spPr>
              <a:solidFill>
                <a:srgbClr val="6db4c6"/>
              </a:solidFill>
              <a:ln w="0">
                <a:noFill/>
              </a:ln>
            </c:spPr>
          </c:dPt>
          <c:dPt>
            <c:idx val="4"/>
            <c:spPr>
              <a:solidFill>
                <a:srgbClr val="005325"/>
              </a:solidFill>
              <a:ln w="0">
                <a:noFill/>
              </a:ln>
            </c:spPr>
          </c:dPt>
          <c:dPt>
            <c:idx val="5"/>
            <c:spPr>
              <a:solidFill>
                <a:srgbClr val="70ad47"/>
              </a:solidFill>
              <a:ln w="0">
                <a:noFill/>
              </a:ln>
            </c:spPr>
          </c:dPt>
          <c:dPt>
            <c:idx val="6"/>
            <c:spPr>
              <a:solidFill>
                <a:srgbClr val="264478"/>
              </a:solidFill>
              <a:ln w="0">
                <a:noFill/>
              </a:ln>
            </c:spPr>
          </c:dPt>
          <c:dPt>
            <c:idx val="7"/>
            <c:spPr>
              <a:solidFill>
                <a:srgbClr val="9e480e"/>
              </a:solidFill>
              <a:ln w="0">
                <a:noFill/>
              </a:ln>
            </c:spPr>
          </c:dPt>
          <c:dPt>
            <c:idx val="8"/>
            <c:spPr>
              <a:solidFill>
                <a:srgbClr val="636363"/>
              </a:solidFill>
              <a:ln w="0">
                <a:noFill/>
              </a:ln>
            </c:spPr>
          </c:dPt>
          <c:dLbls>
            <c:dLbl>
              <c:idx val="0"/>
              <c:txPr>
                <a:bodyPr wrap="square"/>
                <a:lstStyle/>
                <a:p>
                  <a:pPr>
                    <a:defRPr b="0" sz="1330" spc="-1" strike="noStrike">
                      <a:solidFill>
                        <a:srgbClr val="4472c4"/>
                      </a:solidFill>
                      <a:latin typeface="Raleway"/>
                      <a:ea typeface="DejaVu Sans"/>
                    </a:defRPr>
                  </a:pPr>
                </a:p>
              </c:txPr>
              <c:dLblPos val="bestFit"/>
              <c:showLegendKey val="0"/>
              <c:showVal val="0"/>
              <c:showCatName val="1"/>
              <c:showSerName val="0"/>
              <c:showPercent val="1"/>
              <c:separator>
</c:separator>
            </c:dLbl>
            <c:dLbl>
              <c:idx val="1"/>
              <c:txPr>
                <a:bodyPr wrap="square"/>
                <a:lstStyle/>
                <a:p>
                  <a:pPr>
                    <a:defRPr b="0" sz="1330" spc="-1" strike="noStrike">
                      <a:solidFill>
                        <a:srgbClr val="ed7d31"/>
                      </a:solidFill>
                      <a:latin typeface="Raleway"/>
                      <a:ea typeface="DejaVu Sans"/>
                    </a:defRPr>
                  </a:pPr>
                </a:p>
              </c:txPr>
              <c:dLblPos val="outEnd"/>
              <c:showLegendKey val="0"/>
              <c:showVal val="0"/>
              <c:showCatName val="1"/>
              <c:showSerName val="0"/>
              <c:showPercent val="1"/>
              <c:separator>
</c:separator>
            </c:dLbl>
            <c:dLbl>
              <c:idx val="2"/>
              <c:txPr>
                <a:bodyPr wrap="square"/>
                <a:lstStyle/>
                <a:p>
                  <a:pPr>
                    <a:defRPr b="0" sz="1330" spc="-1" strike="noStrike">
                      <a:solidFill>
                        <a:srgbClr val="a5a5a5"/>
                      </a:solidFill>
                      <a:latin typeface="Raleway"/>
                      <a:ea typeface="DejaVu Sans"/>
                    </a:defRPr>
                  </a:pPr>
                </a:p>
              </c:txPr>
              <c:dLblPos val="bestFit"/>
              <c:showLegendKey val="0"/>
              <c:showVal val="0"/>
              <c:showCatName val="1"/>
              <c:showSerName val="0"/>
              <c:showPercent val="1"/>
              <c:separator>
</c:separator>
            </c:dLbl>
            <c:dLbl>
              <c:idx val="3"/>
              <c:txPr>
                <a:bodyPr wrap="square"/>
                <a:lstStyle/>
                <a:p>
                  <a:pPr>
                    <a:defRPr b="0" sz="1330" spc="-1" strike="noStrike">
                      <a:solidFill>
                        <a:srgbClr val="6db4c6"/>
                      </a:solidFill>
                      <a:latin typeface="Raleway"/>
                      <a:ea typeface="DejaVu Sans"/>
                    </a:defRPr>
                  </a:pPr>
                </a:p>
              </c:txPr>
              <c:dLblPos val="bestFit"/>
              <c:showLegendKey val="0"/>
              <c:showVal val="0"/>
              <c:showCatName val="1"/>
              <c:showSerName val="0"/>
              <c:showPercent val="1"/>
              <c:separator>
</c:separator>
            </c:dLbl>
            <c:dLbl>
              <c:idx val="4"/>
              <c:txPr>
                <a:bodyPr wrap="square"/>
                <a:lstStyle/>
                <a:p>
                  <a:pPr>
                    <a:defRPr b="0" sz="1330" spc="-1" strike="noStrike">
                      <a:solidFill>
                        <a:srgbClr val="5b9bd5"/>
                      </a:solidFill>
                      <a:latin typeface="Raleway"/>
                      <a:ea typeface="DejaVu Sans"/>
                    </a:defRPr>
                  </a:pPr>
                </a:p>
              </c:txPr>
              <c:dLblPos val="outEnd"/>
              <c:showLegendKey val="0"/>
              <c:showVal val="0"/>
              <c:showCatName val="1"/>
              <c:showSerName val="0"/>
              <c:showPercent val="1"/>
              <c:separator>
</c:separator>
            </c:dLbl>
            <c:dLbl>
              <c:idx val="5"/>
              <c:txPr>
                <a:bodyPr wrap="square"/>
                <a:lstStyle/>
                <a:p>
                  <a:pPr>
                    <a:defRPr b="0" sz="1330" spc="-1" strike="noStrike">
                      <a:solidFill>
                        <a:srgbClr val="70ad47"/>
                      </a:solidFill>
                      <a:latin typeface="Raleway"/>
                      <a:ea typeface="DejaVu Sans"/>
                    </a:defRPr>
                  </a:pPr>
                </a:p>
              </c:txPr>
              <c:dLblPos val="outEnd"/>
              <c:showLegendKey val="0"/>
              <c:showVal val="0"/>
              <c:showCatName val="1"/>
              <c:showSerName val="0"/>
              <c:showPercent val="1"/>
              <c:separator>
</c:separator>
            </c:dLbl>
            <c:dLbl>
              <c:idx val="6"/>
              <c:txPr>
                <a:bodyPr wrap="square"/>
                <a:lstStyle/>
                <a:p>
                  <a:pPr>
                    <a:defRPr b="0" sz="1330" spc="-1" strike="noStrike">
                      <a:solidFill>
                        <a:srgbClr val="264478"/>
                      </a:solidFill>
                      <a:latin typeface="Raleway"/>
                      <a:ea typeface="DejaVu Sans"/>
                    </a:defRPr>
                  </a:pPr>
                </a:p>
              </c:txPr>
              <c:dLblPos val="outEnd"/>
              <c:showLegendKey val="0"/>
              <c:showVal val="0"/>
              <c:showCatName val="1"/>
              <c:showSerName val="0"/>
              <c:showPercent val="1"/>
              <c:separator>
</c:separator>
            </c:dLbl>
            <c:dLbl>
              <c:idx val="7"/>
              <c:txPr>
                <a:bodyPr wrap="square"/>
                <a:lstStyle/>
                <a:p>
                  <a:pPr>
                    <a:defRPr b="0" sz="1330" spc="-1" strike="noStrike">
                      <a:solidFill>
                        <a:srgbClr val="9e480e"/>
                      </a:solidFill>
                      <a:latin typeface="Raleway"/>
                      <a:ea typeface="DejaVu Sans"/>
                    </a:defRPr>
                  </a:pPr>
                </a:p>
              </c:txPr>
              <c:dLblPos val="outEnd"/>
              <c:showLegendKey val="0"/>
              <c:showVal val="0"/>
              <c:showCatName val="1"/>
              <c:showSerName val="0"/>
              <c:showPercent val="1"/>
              <c:separator>
</c:separator>
            </c:dLbl>
            <c:dLbl>
              <c:idx val="8"/>
              <c:txPr>
                <a:bodyPr wrap="square"/>
                <a:lstStyle/>
                <a:p>
                  <a:pPr>
                    <a:defRPr b="0" sz="1330" spc="-1" strike="noStrike">
                      <a:solidFill>
                        <a:srgbClr val="636363"/>
                      </a:solidFill>
                      <a:latin typeface="Raleway"/>
                      <a:ea typeface="DejaVu Sans"/>
                    </a:defRPr>
                  </a:pPr>
                </a:p>
              </c:txPr>
              <c:dLblPos val="bestFit"/>
              <c:showLegendKey val="0"/>
              <c:showVal val="0"/>
              <c:showCatName val="1"/>
              <c:showSerName val="0"/>
              <c:showPercent val="1"/>
              <c:separator>
</c:separator>
            </c:dLbl>
            <c:txPr>
              <a:bodyPr wrap="square"/>
              <a:lstStyle/>
              <a:p>
                <a:pPr>
                  <a:defRPr b="0" sz="1330" spc="-1" strike="noStrike">
                    <a:solidFill>
                      <a:srgbClr val="4472c4"/>
                    </a:solidFill>
                    <a:latin typeface="Raleway"/>
                    <a:ea typeface="DejaVu Sans"/>
                  </a:defRPr>
                </a:pPr>
              </a:p>
            </c:txPr>
            <c:dLblPos val="outEnd"/>
            <c:showLegendKey val="0"/>
            <c:showVal val="0"/>
            <c:showCatName val="1"/>
            <c:showSerName val="0"/>
            <c:showPercent val="1"/>
            <c:separator>
</c:separator>
            <c:showLeaderLines val="0"/>
          </c:dLbls>
          <c:cat>
            <c:strRef>
              <c:f>categories</c:f>
              <c:strCache>
                <c:ptCount val="9"/>
                <c:pt idx="0">
                  <c:v>Autres</c:v>
                </c:pt>
                <c:pt idx="1">
                  <c:v>Sports</c:v>
                </c:pt>
                <c:pt idx="2">
                  <c:v>Développement local</c:v>
                </c:pt>
                <c:pt idx="3">
                  <c:v>Défense des droits et des causes</c:v>
                </c:pt>
                <c:pt idx="4">
                  <c:v>Culture</c:v>
                </c:pt>
                <c:pt idx="5">
                  <c:v>Education et formation</c:v>
                </c:pt>
                <c:pt idx="6">
                  <c:v>Loisirs</c:v>
                </c:pt>
                <c:pt idx="7">
                  <c:v>Social</c:v>
                </c:pt>
                <c:pt idx="8">
                  <c:v>Santé</c:v>
                </c:pt>
              </c:strCache>
            </c:strRef>
          </c:cat>
          <c:val>
            <c:numRef>
              <c:f>0</c:f>
              <c:numCache>
                <c:formatCode>General</c:formatCode>
                <c:ptCount val="9"/>
                <c:pt idx="0">
                  <c:v>1.1</c:v>
                </c:pt>
                <c:pt idx="1">
                  <c:v>17</c:v>
                </c:pt>
                <c:pt idx="2">
                  <c:v>1.1</c:v>
                </c:pt>
                <c:pt idx="3">
                  <c:v>23.2</c:v>
                </c:pt>
                <c:pt idx="4">
                  <c:v>11.9</c:v>
                </c:pt>
                <c:pt idx="5">
                  <c:v>5.2</c:v>
                </c:pt>
                <c:pt idx="6">
                  <c:v>17.2</c:v>
                </c:pt>
                <c:pt idx="7">
                  <c:v>20.2</c:v>
                </c:pt>
                <c:pt idx="8">
                  <c:v>3.1</c:v>
                </c:pt>
              </c:numCache>
            </c:numRef>
          </c:val>
        </c:ser>
        <c:firstSliceAng val="0"/>
      </c:pieChart>
      <c:spPr>
        <a:noFill/>
        <a:ln w="0">
          <a:noFill/>
        </a:ln>
      </c:spPr>
    </c:plotArea>
    <c:plotVisOnly val="1"/>
    <c:dispBlanksAs val="gap"/>
  </c:chart>
  <c:spPr>
    <a:noFill/>
    <a:ln w="9360">
      <a:noFill/>
    </a:ln>
  </c:spPr>
</c:chartSpace>
</file>

<file path=ppt/charts/chart4.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pieChart>
        <c:varyColors val="1"/>
        <c:ser>
          <c:idx val="0"/>
          <c:order val="0"/>
          <c:tx>
            <c:strRef>
              <c:f>label 0</c:f>
              <c:strCache>
                <c:ptCount val="1"/>
                <c:pt idx="0">
                  <c:v>Répartition des heures de travail rémunérées des salariés des associations par domaine d'activité principal</c:v>
                </c:pt>
              </c:strCache>
            </c:strRef>
          </c:tx>
          <c:spPr>
            <a:solidFill>
              <a:srgbClr val="4472c4"/>
            </a:solidFill>
            <a:ln w="0">
              <a:noFill/>
            </a:ln>
          </c:spPr>
          <c:explosion val="0"/>
          <c:dPt>
            <c:idx val="0"/>
            <c:spPr>
              <a:solidFill>
                <a:srgbClr val="4472c4"/>
              </a:solidFill>
              <a:ln w="0">
                <a:noFill/>
              </a:ln>
            </c:spPr>
          </c:dPt>
          <c:dPt>
            <c:idx val="1"/>
            <c:spPr>
              <a:solidFill>
                <a:srgbClr val="ed7d31"/>
              </a:solidFill>
              <a:ln w="0">
                <a:noFill/>
              </a:ln>
            </c:spPr>
          </c:dPt>
          <c:dPt>
            <c:idx val="2"/>
            <c:spPr>
              <a:solidFill>
                <a:srgbClr val="a5a5a5"/>
              </a:solidFill>
              <a:ln w="0">
                <a:noFill/>
              </a:ln>
            </c:spPr>
          </c:dPt>
          <c:dPt>
            <c:idx val="3"/>
            <c:spPr>
              <a:solidFill>
                <a:srgbClr val="6db4c6"/>
              </a:solidFill>
              <a:ln w="0">
                <a:noFill/>
              </a:ln>
            </c:spPr>
          </c:dPt>
          <c:dPt>
            <c:idx val="4"/>
            <c:spPr>
              <a:solidFill>
                <a:srgbClr val="005325"/>
              </a:solidFill>
              <a:ln w="0">
                <a:noFill/>
              </a:ln>
            </c:spPr>
          </c:dPt>
          <c:dPt>
            <c:idx val="5"/>
            <c:spPr>
              <a:solidFill>
                <a:srgbClr val="70ad47"/>
              </a:solidFill>
              <a:ln w="0">
                <a:noFill/>
              </a:ln>
            </c:spPr>
          </c:dPt>
          <c:dPt>
            <c:idx val="6"/>
            <c:spPr>
              <a:solidFill>
                <a:srgbClr val="264478"/>
              </a:solidFill>
              <a:ln w="0">
                <a:noFill/>
              </a:ln>
            </c:spPr>
          </c:dPt>
          <c:dPt>
            <c:idx val="7"/>
            <c:spPr>
              <a:solidFill>
                <a:srgbClr val="9e480e"/>
              </a:solidFill>
              <a:ln w="0">
                <a:noFill/>
              </a:ln>
            </c:spPr>
          </c:dPt>
          <c:dPt>
            <c:idx val="8"/>
            <c:spPr>
              <a:solidFill>
                <a:srgbClr val="636363"/>
              </a:solidFill>
              <a:ln w="0">
                <a:noFill/>
              </a:ln>
            </c:spPr>
          </c:dPt>
          <c:dLbls>
            <c:dLbl>
              <c:idx val="0"/>
              <c:txPr>
                <a:bodyPr wrap="square"/>
                <a:lstStyle/>
                <a:p>
                  <a:pPr>
                    <a:defRPr b="0" sz="1330" spc="-1" strike="noStrike">
                      <a:solidFill>
                        <a:srgbClr val="4472c4"/>
                      </a:solidFill>
                      <a:latin typeface="Raleway"/>
                      <a:ea typeface="DejaVu Sans"/>
                    </a:defRPr>
                  </a:pPr>
                </a:p>
              </c:txPr>
              <c:dLblPos val="bestFit"/>
              <c:showLegendKey val="0"/>
              <c:showVal val="0"/>
              <c:showCatName val="1"/>
              <c:showSerName val="0"/>
              <c:showPercent val="1"/>
              <c:separator>
</c:separator>
            </c:dLbl>
            <c:dLbl>
              <c:idx val="1"/>
              <c:txPr>
                <a:bodyPr wrap="square"/>
                <a:lstStyle/>
                <a:p>
                  <a:pPr>
                    <a:defRPr b="0" sz="1330" spc="-1" strike="noStrike">
                      <a:solidFill>
                        <a:srgbClr val="ed7d31"/>
                      </a:solidFill>
                      <a:latin typeface="Raleway"/>
                      <a:ea typeface="DejaVu Sans"/>
                    </a:defRPr>
                  </a:pPr>
                </a:p>
              </c:txPr>
              <c:dLblPos val="bestFit"/>
              <c:showLegendKey val="0"/>
              <c:showVal val="0"/>
              <c:showCatName val="1"/>
              <c:showSerName val="0"/>
              <c:showPercent val="1"/>
              <c:separator>
</c:separator>
            </c:dLbl>
            <c:dLbl>
              <c:idx val="2"/>
              <c:txPr>
                <a:bodyPr wrap="square"/>
                <a:lstStyle/>
                <a:p>
                  <a:pPr>
                    <a:defRPr b="0" sz="1330" spc="-1" strike="noStrike">
                      <a:solidFill>
                        <a:srgbClr val="a5a5a5"/>
                      </a:solidFill>
                      <a:latin typeface="Raleway"/>
                      <a:ea typeface="DejaVu Sans"/>
                    </a:defRPr>
                  </a:pPr>
                </a:p>
              </c:txPr>
              <c:dLblPos val="bestFit"/>
              <c:showLegendKey val="0"/>
              <c:showVal val="0"/>
              <c:showCatName val="1"/>
              <c:showSerName val="0"/>
              <c:showPercent val="1"/>
              <c:separator>
</c:separator>
            </c:dLbl>
            <c:dLbl>
              <c:idx val="3"/>
              <c:txPr>
                <a:bodyPr wrap="square"/>
                <a:lstStyle/>
                <a:p>
                  <a:pPr>
                    <a:defRPr b="0" sz="1330" spc="-1" strike="noStrike">
                      <a:solidFill>
                        <a:srgbClr val="6db4c6"/>
                      </a:solidFill>
                      <a:latin typeface="Raleway"/>
                      <a:ea typeface="DejaVu Sans"/>
                    </a:defRPr>
                  </a:pPr>
                </a:p>
              </c:txPr>
              <c:dLblPos val="bestFit"/>
              <c:showLegendKey val="0"/>
              <c:showVal val="0"/>
              <c:showCatName val="1"/>
              <c:showSerName val="0"/>
              <c:showPercent val="1"/>
              <c:separator>
</c:separator>
            </c:dLbl>
            <c:dLbl>
              <c:idx val="4"/>
              <c:txPr>
                <a:bodyPr wrap="square"/>
                <a:lstStyle/>
                <a:p>
                  <a:pPr>
                    <a:defRPr b="0" sz="1330" spc="-1" strike="noStrike">
                      <a:solidFill>
                        <a:srgbClr val="5b9bd5"/>
                      </a:solidFill>
                      <a:latin typeface="Raleway"/>
                      <a:ea typeface="DejaVu Sans"/>
                    </a:defRPr>
                  </a:pPr>
                </a:p>
              </c:txPr>
              <c:dLblPos val="bestFit"/>
              <c:showLegendKey val="0"/>
              <c:showVal val="0"/>
              <c:showCatName val="1"/>
              <c:showSerName val="0"/>
              <c:showPercent val="1"/>
              <c:separator>
</c:separator>
            </c:dLbl>
            <c:dLbl>
              <c:idx val="5"/>
              <c:txPr>
                <a:bodyPr wrap="square"/>
                <a:lstStyle/>
                <a:p>
                  <a:pPr>
                    <a:defRPr b="0" sz="1330" spc="-1" strike="noStrike">
                      <a:solidFill>
                        <a:srgbClr val="70ad47"/>
                      </a:solidFill>
                      <a:latin typeface="Raleway"/>
                      <a:ea typeface="DejaVu Sans"/>
                    </a:defRPr>
                  </a:pPr>
                </a:p>
              </c:txPr>
              <c:dLblPos val="bestFit"/>
              <c:showLegendKey val="0"/>
              <c:showVal val="0"/>
              <c:showCatName val="1"/>
              <c:showSerName val="0"/>
              <c:showPercent val="1"/>
              <c:separator>
</c:separator>
            </c:dLbl>
            <c:dLbl>
              <c:idx val="6"/>
              <c:txPr>
                <a:bodyPr wrap="square"/>
                <a:lstStyle/>
                <a:p>
                  <a:pPr>
                    <a:defRPr b="0" sz="1330" spc="-1" strike="noStrike">
                      <a:solidFill>
                        <a:srgbClr val="264478"/>
                      </a:solidFill>
                      <a:latin typeface="Raleway"/>
                      <a:ea typeface="DejaVu Sans"/>
                    </a:defRPr>
                  </a:pPr>
                </a:p>
              </c:txPr>
              <c:dLblPos val="bestFit"/>
              <c:showLegendKey val="0"/>
              <c:showVal val="0"/>
              <c:showCatName val="1"/>
              <c:showSerName val="0"/>
              <c:showPercent val="1"/>
              <c:separator>
</c:separator>
            </c:dLbl>
            <c:dLbl>
              <c:idx val="7"/>
              <c:txPr>
                <a:bodyPr wrap="square"/>
                <a:lstStyle/>
                <a:p>
                  <a:pPr>
                    <a:defRPr b="0" sz="1330" spc="-1" strike="noStrike">
                      <a:solidFill>
                        <a:srgbClr val="9e480e"/>
                      </a:solidFill>
                      <a:latin typeface="Raleway"/>
                      <a:ea typeface="DejaVu Sans"/>
                    </a:defRPr>
                  </a:pPr>
                </a:p>
              </c:txPr>
              <c:dLblPos val="outEnd"/>
              <c:showLegendKey val="0"/>
              <c:showVal val="0"/>
              <c:showCatName val="1"/>
              <c:showSerName val="0"/>
              <c:showPercent val="1"/>
              <c:separator>
</c:separator>
            </c:dLbl>
            <c:dLbl>
              <c:idx val="8"/>
              <c:txPr>
                <a:bodyPr wrap="square"/>
                <a:lstStyle/>
                <a:p>
                  <a:pPr>
                    <a:defRPr b="0" sz="1330" spc="-1" strike="noStrike">
                      <a:solidFill>
                        <a:srgbClr val="636363"/>
                      </a:solidFill>
                      <a:latin typeface="Raleway"/>
                      <a:ea typeface="DejaVu Sans"/>
                    </a:defRPr>
                  </a:pPr>
                </a:p>
              </c:txPr>
              <c:dLblPos val="bestFit"/>
              <c:showLegendKey val="0"/>
              <c:showVal val="0"/>
              <c:showCatName val="1"/>
              <c:showSerName val="0"/>
              <c:showPercent val="1"/>
              <c:separator>
</c:separator>
            </c:dLbl>
            <c:txPr>
              <a:bodyPr wrap="square"/>
              <a:lstStyle/>
              <a:p>
                <a:pPr>
                  <a:defRPr b="0" sz="1330" spc="-1" strike="noStrike">
                    <a:solidFill>
                      <a:srgbClr val="4472c4"/>
                    </a:solidFill>
                    <a:latin typeface="Raleway"/>
                    <a:ea typeface="DejaVu Sans"/>
                  </a:defRPr>
                </a:pPr>
              </a:p>
            </c:txPr>
            <c:dLblPos val="outEnd"/>
            <c:showLegendKey val="0"/>
            <c:showVal val="0"/>
            <c:showCatName val="1"/>
            <c:showSerName val="0"/>
            <c:showPercent val="1"/>
            <c:separator>
</c:separator>
            <c:showLeaderLines val="0"/>
          </c:dLbls>
          <c:cat>
            <c:strRef>
              <c:f>categories</c:f>
              <c:strCache>
                <c:ptCount val="9"/>
                <c:pt idx="0">
                  <c:v>Aide sociale, action humanitaire ou caritative</c:v>
                </c:pt>
                <c:pt idx="1">
                  <c:v>Sports</c:v>
                </c:pt>
                <c:pt idx="2">
                  <c:v>Loisirs</c:v>
                </c:pt>
                <c:pt idx="3">
                  <c:v>Défense des causes et des droits</c:v>
                </c:pt>
                <c:pt idx="4">
                  <c:v>Culture</c:v>
                </c:pt>
                <c:pt idx="5">
                  <c:v>Enseignement, formation et recherche non médicale</c:v>
                </c:pt>
                <c:pt idx="6">
                  <c:v>Gestion de services économiques et développement local</c:v>
                </c:pt>
                <c:pt idx="7">
                  <c:v>Hébergement social ou médico-social</c:v>
                </c:pt>
                <c:pt idx="8">
                  <c:v>Santé</c:v>
                </c:pt>
              </c:strCache>
            </c:strRef>
          </c:cat>
          <c:val>
            <c:numRef>
              <c:f>0</c:f>
              <c:numCache>
                <c:formatCode>General</c:formatCode>
                <c:ptCount val="9"/>
                <c:pt idx="0">
                  <c:v>34</c:v>
                </c:pt>
                <c:pt idx="1">
                  <c:v>4</c:v>
                </c:pt>
                <c:pt idx="2">
                  <c:v>3</c:v>
                </c:pt>
                <c:pt idx="3">
                  <c:v>3</c:v>
                </c:pt>
                <c:pt idx="4">
                  <c:v>4</c:v>
                </c:pt>
                <c:pt idx="5">
                  <c:v>12</c:v>
                </c:pt>
                <c:pt idx="6">
                  <c:v>7</c:v>
                </c:pt>
                <c:pt idx="7">
                  <c:v>23</c:v>
                </c:pt>
                <c:pt idx="8">
                  <c:v>10</c:v>
                </c:pt>
              </c:numCache>
            </c:numRef>
          </c:val>
        </c:ser>
        <c:firstSliceAng val="0"/>
      </c:pieChart>
      <c:spPr>
        <a:noFill/>
        <a:ln w="0">
          <a:noFill/>
        </a:ln>
      </c:spPr>
    </c:plotArea>
    <c:plotVisOnly val="1"/>
    <c:dispBlanksAs val="gap"/>
  </c:chart>
  <c:spPr>
    <a:noFill/>
    <a:ln w="9360">
      <a:noFill/>
    </a:ln>
  </c:spPr>
</c:chartSpace>
</file>

<file path=ppt/charts/chart5.xml><?xml version="1.0" encoding="utf-8"?>
<c:chartSpace xmlns:c="http://schemas.openxmlformats.org/drawingml/2006/chart" xmlns:a="http://schemas.openxmlformats.org/drawingml/2006/main" xmlns:r="http://schemas.openxmlformats.org/officeDocument/2006/relationships">
  <c:lang val="en-US"/>
  <c:roundedCorners val="0"/>
  <c:chart>
    <c:autoTitleDeleted val="1"/>
    <c:plotArea>
      <c:pieChart>
        <c:varyColors val="1"/>
        <c:ser>
          <c:idx val="0"/>
          <c:order val="0"/>
          <c:tx>
            <c:strRef>
              <c:f>label 0</c:f>
              <c:strCache>
                <c:ptCount val="1"/>
                <c:pt idx="0">
                  <c:v>Répartition des heures de travail rémunérées des salariés des associations par domaine d'activité principal</c:v>
                </c:pt>
              </c:strCache>
            </c:strRef>
          </c:tx>
          <c:spPr>
            <a:solidFill>
              <a:srgbClr val="4472c4"/>
            </a:solidFill>
            <a:ln w="0">
              <a:noFill/>
            </a:ln>
          </c:spPr>
          <c:explosion val="0"/>
          <c:dPt>
            <c:idx val="0"/>
            <c:spPr>
              <a:solidFill>
                <a:srgbClr val="4472c4"/>
              </a:solidFill>
              <a:ln w="0">
                <a:noFill/>
              </a:ln>
            </c:spPr>
          </c:dPt>
          <c:dPt>
            <c:idx val="1"/>
            <c:spPr>
              <a:solidFill>
                <a:srgbClr val="ed7d31"/>
              </a:solidFill>
              <a:ln w="0">
                <a:noFill/>
              </a:ln>
            </c:spPr>
          </c:dPt>
          <c:dPt>
            <c:idx val="2"/>
            <c:spPr>
              <a:solidFill>
                <a:srgbClr val="a5a5a5"/>
              </a:solidFill>
              <a:ln w="0">
                <a:noFill/>
              </a:ln>
            </c:spPr>
          </c:dPt>
          <c:dPt>
            <c:idx val="3"/>
            <c:spPr>
              <a:solidFill>
                <a:srgbClr val="6db4c6"/>
              </a:solidFill>
              <a:ln w="0">
                <a:noFill/>
              </a:ln>
            </c:spPr>
          </c:dPt>
          <c:dPt>
            <c:idx val="4"/>
            <c:spPr>
              <a:solidFill>
                <a:srgbClr val="005325"/>
              </a:solidFill>
              <a:ln w="0">
                <a:noFill/>
              </a:ln>
            </c:spPr>
          </c:dPt>
          <c:dPt>
            <c:idx val="5"/>
            <c:spPr>
              <a:solidFill>
                <a:srgbClr val="70ad47"/>
              </a:solidFill>
              <a:ln w="0">
                <a:noFill/>
              </a:ln>
            </c:spPr>
          </c:dPt>
          <c:dPt>
            <c:idx val="6"/>
            <c:spPr>
              <a:solidFill>
                <a:srgbClr val="264478"/>
              </a:solidFill>
              <a:ln w="0">
                <a:noFill/>
              </a:ln>
            </c:spPr>
          </c:dPt>
          <c:dPt>
            <c:idx val="7"/>
            <c:spPr>
              <a:solidFill>
                <a:srgbClr val="9e480e"/>
              </a:solidFill>
              <a:ln w="0">
                <a:noFill/>
              </a:ln>
            </c:spPr>
          </c:dPt>
          <c:dPt>
            <c:idx val="8"/>
            <c:spPr>
              <a:solidFill>
                <a:srgbClr val="636363"/>
              </a:solidFill>
              <a:ln w="0">
                <a:noFill/>
              </a:ln>
            </c:spPr>
          </c:dPt>
          <c:dLbls>
            <c:dLbl>
              <c:idx val="0"/>
              <c:txPr>
                <a:bodyPr wrap="square"/>
                <a:lstStyle/>
                <a:p>
                  <a:pPr>
                    <a:defRPr b="0" sz="1330" spc="-1" strike="noStrike">
                      <a:solidFill>
                        <a:srgbClr val="4472c4"/>
                      </a:solidFill>
                      <a:latin typeface="Raleway"/>
                      <a:ea typeface="DejaVu Sans"/>
                    </a:defRPr>
                  </a:pPr>
                </a:p>
              </c:txPr>
              <c:dLblPos val="bestFit"/>
              <c:showLegendKey val="0"/>
              <c:showVal val="0"/>
              <c:showCatName val="1"/>
              <c:showSerName val="0"/>
              <c:showPercent val="1"/>
              <c:separator>
</c:separator>
            </c:dLbl>
            <c:dLbl>
              <c:idx val="1"/>
              <c:txPr>
                <a:bodyPr wrap="square"/>
                <a:lstStyle/>
                <a:p>
                  <a:pPr>
                    <a:defRPr b="0" sz="1330" spc="-1" strike="noStrike">
                      <a:solidFill>
                        <a:srgbClr val="ed7d31"/>
                      </a:solidFill>
                      <a:latin typeface="Raleway"/>
                      <a:ea typeface="DejaVu Sans"/>
                    </a:defRPr>
                  </a:pPr>
                </a:p>
              </c:txPr>
              <c:dLblPos val="bestFit"/>
              <c:showLegendKey val="0"/>
              <c:showVal val="0"/>
              <c:showCatName val="1"/>
              <c:showSerName val="0"/>
              <c:showPercent val="1"/>
              <c:separator>
</c:separator>
            </c:dLbl>
            <c:dLbl>
              <c:idx val="2"/>
              <c:txPr>
                <a:bodyPr wrap="square"/>
                <a:lstStyle/>
                <a:p>
                  <a:pPr>
                    <a:defRPr b="0" sz="1330" spc="-1" strike="noStrike">
                      <a:solidFill>
                        <a:srgbClr val="a5a5a5"/>
                      </a:solidFill>
                      <a:latin typeface="Raleway"/>
                      <a:ea typeface="DejaVu Sans"/>
                    </a:defRPr>
                  </a:pPr>
                </a:p>
              </c:txPr>
              <c:dLblPos val="bestFit"/>
              <c:showLegendKey val="0"/>
              <c:showVal val="0"/>
              <c:showCatName val="1"/>
              <c:showSerName val="0"/>
              <c:showPercent val="1"/>
              <c:separator>
</c:separator>
            </c:dLbl>
            <c:dLbl>
              <c:idx val="3"/>
              <c:txPr>
                <a:bodyPr wrap="square"/>
                <a:lstStyle/>
                <a:p>
                  <a:pPr>
                    <a:defRPr b="0" sz="1330" spc="-1" strike="noStrike">
                      <a:solidFill>
                        <a:srgbClr val="6db4c6"/>
                      </a:solidFill>
                      <a:latin typeface="Raleway"/>
                      <a:ea typeface="DejaVu Sans"/>
                    </a:defRPr>
                  </a:pPr>
                </a:p>
              </c:txPr>
              <c:dLblPos val="bestFit"/>
              <c:showLegendKey val="0"/>
              <c:showVal val="0"/>
              <c:showCatName val="1"/>
              <c:showSerName val="0"/>
              <c:showPercent val="1"/>
              <c:separator>
</c:separator>
            </c:dLbl>
            <c:dLbl>
              <c:idx val="4"/>
              <c:txPr>
                <a:bodyPr wrap="square"/>
                <a:lstStyle/>
                <a:p>
                  <a:pPr>
                    <a:defRPr b="0" sz="1000" spc="-1" strike="noStrike">
                      <a:solidFill>
                        <a:srgbClr val="000000"/>
                      </a:solidFill>
                      <a:latin typeface="Arial"/>
                      <a:ea typeface="DejaVu Sans"/>
                    </a:defRPr>
                  </a:pPr>
                </a:p>
              </c:txPr>
              <c:tx>
                <c:rich>
                  <a:bodyPr/>
                  <a:p>
                    <a:r>
                      <a:rPr b="0" lang="en-US" sz="1330" spc="-1" strike="noStrike">
                        <a:solidFill>
                          <a:srgbClr val="4472c4"/>
                        </a:solidFill>
                        <a:latin typeface="Raleway"/>
                        <a:ea typeface="DejaVu Sans"/>
                      </a:rPr>
                      <a:t>&gt; 500 k€</a:t>
                    </a:r>
                    <a:r>
                      <a:rPr b="0" lang="en-US" sz="1330" spc="-1" strike="noStrike">
                        <a:solidFill>
                          <a:srgbClr val="4472c4"/>
                        </a:solidFill>
                        <a:latin typeface="Raleway"/>
                        <a:ea typeface="DejaVu Sans"/>
                      </a:rPr>
                      <a:t>
</a:t>
                    </a:r>
                    <a:r>
                      <a:rPr b="0" lang="en-US" sz="1330" spc="-1" strike="noStrike">
                        <a:solidFill>
                          <a:srgbClr val="4472c4"/>
                        </a:solidFill>
                        <a:latin typeface="Raleway"/>
                        <a:ea typeface="DejaVu Sans"/>
                      </a:rPr>
                      <a:t>71 %</a:t>
                    </a:r>
                  </a:p>
                </c:rich>
              </c:tx>
              <c:dLblPos val="bestFit"/>
              <c:showLegendKey val="0"/>
              <c:showVal val="0"/>
              <c:showCatName val="1"/>
              <c:showSerName val="0"/>
              <c:showPercent val="1"/>
              <c:separator>
</c:separator>
            </c:dLbl>
            <c:dLbl>
              <c:idx val="5"/>
              <c:txPr>
                <a:bodyPr wrap="square"/>
                <a:lstStyle/>
                <a:p>
                  <a:pPr>
                    <a:defRPr b="0" sz="1330" spc="-1" strike="noStrike">
                      <a:solidFill>
                        <a:srgbClr val="70ad47"/>
                      </a:solidFill>
                      <a:latin typeface="Raleway"/>
                      <a:ea typeface="DejaVu Sans"/>
                    </a:defRPr>
                  </a:pPr>
                </a:p>
              </c:txPr>
              <c:dLblPos val="bestFit"/>
              <c:showLegendKey val="0"/>
              <c:showVal val="0"/>
              <c:showCatName val="1"/>
              <c:showSerName val="0"/>
              <c:showPercent val="1"/>
              <c:separator>
</c:separator>
            </c:dLbl>
            <c:dLbl>
              <c:idx val="6"/>
              <c:txPr>
                <a:bodyPr wrap="square"/>
                <a:lstStyle/>
                <a:p>
                  <a:pPr>
                    <a:defRPr b="0" sz="1330" spc="-1" strike="noStrike">
                      <a:solidFill>
                        <a:srgbClr val="264478"/>
                      </a:solidFill>
                      <a:latin typeface="Raleway"/>
                      <a:ea typeface="DejaVu Sans"/>
                    </a:defRPr>
                  </a:pPr>
                </a:p>
              </c:txPr>
              <c:dLblPos val="bestFit"/>
              <c:showLegendKey val="0"/>
              <c:showVal val="0"/>
              <c:showCatName val="1"/>
              <c:showSerName val="0"/>
              <c:showPercent val="1"/>
              <c:separator>
</c:separator>
            </c:dLbl>
            <c:dLbl>
              <c:idx val="7"/>
              <c:txPr>
                <a:bodyPr wrap="square"/>
                <a:lstStyle/>
                <a:p>
                  <a:pPr>
                    <a:defRPr b="0" sz="1330" spc="-1" strike="noStrike">
                      <a:solidFill>
                        <a:srgbClr val="9e480e"/>
                      </a:solidFill>
                      <a:latin typeface="Raleway"/>
                      <a:ea typeface="DejaVu Sans"/>
                    </a:defRPr>
                  </a:pPr>
                </a:p>
              </c:txPr>
              <c:dLblPos val="outEnd"/>
              <c:showLegendKey val="0"/>
              <c:showVal val="0"/>
              <c:showCatName val="1"/>
              <c:showSerName val="0"/>
              <c:showPercent val="1"/>
              <c:separator>
</c:separator>
            </c:dLbl>
            <c:dLbl>
              <c:idx val="8"/>
              <c:txPr>
                <a:bodyPr wrap="square"/>
                <a:lstStyle/>
                <a:p>
                  <a:pPr>
                    <a:defRPr b="0" sz="1330" spc="-1" strike="noStrike">
                      <a:solidFill>
                        <a:srgbClr val="636363"/>
                      </a:solidFill>
                      <a:latin typeface="Raleway"/>
                      <a:ea typeface="DejaVu Sans"/>
                    </a:defRPr>
                  </a:pPr>
                </a:p>
              </c:txPr>
              <c:dLblPos val="bestFit"/>
              <c:showLegendKey val="0"/>
              <c:showVal val="0"/>
              <c:showCatName val="1"/>
              <c:showSerName val="0"/>
              <c:showPercent val="1"/>
              <c:separator>
</c:separator>
            </c:dLbl>
            <c:txPr>
              <a:bodyPr wrap="square"/>
              <a:lstStyle/>
              <a:p>
                <a:pPr>
                  <a:defRPr b="0" sz="1330" spc="-1" strike="noStrike">
                    <a:solidFill>
                      <a:srgbClr val="4472c4"/>
                    </a:solidFill>
                    <a:latin typeface="Raleway"/>
                    <a:ea typeface="DejaVu Sans"/>
                  </a:defRPr>
                </a:pPr>
              </a:p>
            </c:txPr>
            <c:dLblPos val="outEnd"/>
            <c:showLegendKey val="0"/>
            <c:showVal val="0"/>
            <c:showCatName val="1"/>
            <c:showSerName val="0"/>
            <c:showPercent val="1"/>
            <c:separator>
</c:separator>
            <c:showLeaderLines val="0"/>
          </c:dLbls>
          <c:cat>
            <c:strRef>
              <c:f>categories</c:f>
              <c:strCache>
                <c:ptCount val="5"/>
                <c:pt idx="0">
                  <c:v>1 à 10  k € </c:v>
                </c:pt>
                <c:pt idx="1">
                  <c:v>10 à 50  k € </c:v>
                </c:pt>
                <c:pt idx="2">
                  <c:v>50 à 200  k € </c:v>
                </c:pt>
                <c:pt idx="3">
                  <c:v>200 à 500  k € </c:v>
                </c:pt>
                <c:pt idx="4">
                  <c:v>50  k € et plus</c:v>
                </c:pt>
              </c:strCache>
            </c:strRef>
          </c:cat>
          <c:val>
            <c:numRef>
              <c:f>0</c:f>
              <c:numCache>
                <c:formatCode>General</c:formatCode>
                <c:ptCount val="9"/>
                <c:pt idx="0">
                  <c:v>3.8</c:v>
                </c:pt>
                <c:pt idx="1">
                  <c:v>8.3</c:v>
                </c:pt>
                <c:pt idx="2">
                  <c:v>7.6</c:v>
                </c:pt>
                <c:pt idx="3">
                  <c:v>8.9</c:v>
                </c:pt>
                <c:pt idx="4">
                  <c:v>71.2</c:v>
                </c:pt>
              </c:numCache>
            </c:numRef>
          </c:val>
        </c:ser>
        <c:firstSliceAng val="0"/>
      </c:pieChart>
      <c:spPr>
        <a:noFill/>
        <a:ln w="0">
          <a:noFill/>
        </a:ln>
      </c:spPr>
    </c:plotArea>
    <c:plotVisOnly val="1"/>
    <c:dispBlanksAs val="gap"/>
  </c:chart>
  <c:spPr>
    <a:noFill/>
    <a:ln w="9360">
      <a:noFill/>
    </a:ln>
  </c:spPr>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1E8B33-7CAC-4ABA-BF52-25DD45D144AC}" type="doc">
      <dgm:prSet loTypeId="urn:microsoft.com/office/officeart/2005/8/layout/venn1" loCatId="relationship" qsTypeId="urn:microsoft.com/office/officeart/2005/8/quickstyle/simple1" qsCatId="simple" csTypeId="urn:microsoft.com/office/officeart/2005/8/colors/colorful4" csCatId="colorful" phldr="1"/>
      <dgm:spPr/>
    </dgm:pt>
    <dgm:pt modelId="{629F89D1-179B-4560-8A5A-D1006F171E6E}">
      <dgm:prSet phldrT="[Texte]" custT="1"/>
      <dgm:spPr/>
      <dgm:t>
        <a:bodyPr/>
        <a:lstStyle/>
        <a:p>
          <a:pPr>
            <a:spcAft>
              <a:spcPct val="35000"/>
            </a:spcAft>
          </a:pPr>
          <a:r>
            <a:rPr lang="fr-FR" sz="2400" b="1" dirty="0"/>
            <a:t>Modèle institutionnel</a:t>
          </a:r>
        </a:p>
        <a:p>
          <a:pPr>
            <a:spcAft>
              <a:spcPts val="0"/>
            </a:spcAft>
          </a:pPr>
          <a:r>
            <a:rPr lang="fr-FR" sz="2400" i="1" dirty="0"/>
            <a:t>hiérarchie</a:t>
          </a:r>
        </a:p>
        <a:p>
          <a:pPr>
            <a:spcAft>
              <a:spcPts val="0"/>
            </a:spcAft>
          </a:pPr>
          <a:r>
            <a:rPr lang="fr-FR" sz="2400" i="1" dirty="0"/>
            <a:t>conformité</a:t>
          </a:r>
        </a:p>
      </dgm:t>
    </dgm:pt>
    <dgm:pt modelId="{AE63C220-F23E-404C-8F89-7476FBC5DCBA}" type="parTrans" cxnId="{C5073CF4-80C3-4F6B-AFDF-75A1FA72551F}">
      <dgm:prSet/>
      <dgm:spPr/>
      <dgm:t>
        <a:bodyPr/>
        <a:lstStyle/>
        <a:p>
          <a:endParaRPr lang="fr-FR"/>
        </a:p>
      </dgm:t>
    </dgm:pt>
    <dgm:pt modelId="{42D93EF3-6F9B-4B97-9A4D-ECF38B405668}" type="sibTrans" cxnId="{C5073CF4-80C3-4F6B-AFDF-75A1FA72551F}">
      <dgm:prSet/>
      <dgm:spPr/>
      <dgm:t>
        <a:bodyPr/>
        <a:lstStyle/>
        <a:p>
          <a:endParaRPr lang="fr-FR"/>
        </a:p>
      </dgm:t>
    </dgm:pt>
    <dgm:pt modelId="{F13FA84D-D210-48B0-8FDD-73D009588E1E}">
      <dgm:prSet phldrT="[Texte]" custT="1"/>
      <dgm:spPr/>
      <dgm:t>
        <a:bodyPr/>
        <a:lstStyle/>
        <a:p>
          <a:pPr>
            <a:spcAft>
              <a:spcPct val="35000"/>
            </a:spcAft>
          </a:pPr>
          <a:r>
            <a:rPr lang="fr-FR" sz="2400" b="1" dirty="0"/>
            <a:t>Modèle coopératif</a:t>
          </a:r>
        </a:p>
        <a:p>
          <a:pPr>
            <a:spcAft>
              <a:spcPts val="0"/>
            </a:spcAft>
          </a:pPr>
          <a:r>
            <a:rPr lang="fr-FR" sz="2400" i="1"/>
            <a:t>charte</a:t>
          </a:r>
          <a:endParaRPr lang="fr-FR" sz="2400" i="1" dirty="0"/>
        </a:p>
        <a:p>
          <a:pPr>
            <a:spcAft>
              <a:spcPts val="0"/>
            </a:spcAft>
          </a:pPr>
          <a:r>
            <a:rPr lang="fr-FR" sz="2400" i="1" dirty="0"/>
            <a:t>engagement</a:t>
          </a:r>
        </a:p>
      </dgm:t>
    </dgm:pt>
    <dgm:pt modelId="{A8635FA1-545E-44A7-BEC8-8E0D9837E478}" type="parTrans" cxnId="{A09F88B4-1B14-44CA-A7C2-1E997486B3B2}">
      <dgm:prSet/>
      <dgm:spPr/>
      <dgm:t>
        <a:bodyPr/>
        <a:lstStyle/>
        <a:p>
          <a:endParaRPr lang="fr-FR"/>
        </a:p>
      </dgm:t>
    </dgm:pt>
    <dgm:pt modelId="{DA47EC09-ACD3-4AA6-9A7B-AA3E08A9AFD4}" type="sibTrans" cxnId="{A09F88B4-1B14-44CA-A7C2-1E997486B3B2}">
      <dgm:prSet/>
      <dgm:spPr/>
      <dgm:t>
        <a:bodyPr/>
        <a:lstStyle/>
        <a:p>
          <a:endParaRPr lang="fr-FR"/>
        </a:p>
      </dgm:t>
    </dgm:pt>
    <dgm:pt modelId="{E87F7310-2BE1-4BD5-AC5F-E6B0503F9654}">
      <dgm:prSet phldrT="[Texte]" custT="1"/>
      <dgm:spPr/>
      <dgm:t>
        <a:bodyPr/>
        <a:lstStyle/>
        <a:p>
          <a:r>
            <a:rPr lang="fr-FR" sz="2000" b="1" dirty="0"/>
            <a:t>Modèle entrepreneurial</a:t>
          </a:r>
        </a:p>
        <a:p>
          <a:r>
            <a:rPr lang="fr-FR" sz="2400" i="1" dirty="0"/>
            <a:t>contrat  obligation</a:t>
          </a:r>
        </a:p>
      </dgm:t>
    </dgm:pt>
    <dgm:pt modelId="{B5361859-63CA-4E75-A29B-9200D1A59419}" type="parTrans" cxnId="{D42D40AF-FD8B-4DC5-B6E0-172AE183C898}">
      <dgm:prSet/>
      <dgm:spPr/>
      <dgm:t>
        <a:bodyPr/>
        <a:lstStyle/>
        <a:p>
          <a:endParaRPr lang="fr-FR"/>
        </a:p>
      </dgm:t>
    </dgm:pt>
    <dgm:pt modelId="{2E5ED191-C67B-4D49-912D-26C4F9239DCD}" type="sibTrans" cxnId="{D42D40AF-FD8B-4DC5-B6E0-172AE183C898}">
      <dgm:prSet/>
      <dgm:spPr/>
      <dgm:t>
        <a:bodyPr/>
        <a:lstStyle/>
        <a:p>
          <a:endParaRPr lang="fr-FR"/>
        </a:p>
      </dgm:t>
    </dgm:pt>
    <dgm:pt modelId="{C7BAA7DA-8FA1-42BE-8792-4254B9C1AF35}" type="pres">
      <dgm:prSet presAssocID="{CE1E8B33-7CAC-4ABA-BF52-25DD45D144AC}" presName="compositeShape" presStyleCnt="0">
        <dgm:presLayoutVars>
          <dgm:chMax val="7"/>
          <dgm:dir/>
          <dgm:resizeHandles val="exact"/>
        </dgm:presLayoutVars>
      </dgm:prSet>
      <dgm:spPr/>
    </dgm:pt>
    <dgm:pt modelId="{5EB7460E-6A0D-4C81-97A5-B05321EEB0B1}" type="pres">
      <dgm:prSet presAssocID="{629F89D1-179B-4560-8A5A-D1006F171E6E}" presName="circ1" presStyleLbl="vennNode1" presStyleIdx="0" presStyleCnt="3"/>
      <dgm:spPr/>
    </dgm:pt>
    <dgm:pt modelId="{6E4DF7D2-100D-4C3C-9559-8F61D410AC5B}" type="pres">
      <dgm:prSet presAssocID="{629F89D1-179B-4560-8A5A-D1006F171E6E}" presName="circ1Tx" presStyleLbl="revTx" presStyleIdx="0" presStyleCnt="0">
        <dgm:presLayoutVars>
          <dgm:chMax val="0"/>
          <dgm:chPref val="0"/>
          <dgm:bulletEnabled val="1"/>
        </dgm:presLayoutVars>
      </dgm:prSet>
      <dgm:spPr/>
    </dgm:pt>
    <dgm:pt modelId="{89CBF447-B9C5-4A36-BDC5-3B5A511FACAF}" type="pres">
      <dgm:prSet presAssocID="{F13FA84D-D210-48B0-8FDD-73D009588E1E}" presName="circ2" presStyleLbl="vennNode1" presStyleIdx="1" presStyleCnt="3"/>
      <dgm:spPr/>
    </dgm:pt>
    <dgm:pt modelId="{9436E384-F2AA-45E8-8661-B4AE06E523F5}" type="pres">
      <dgm:prSet presAssocID="{F13FA84D-D210-48B0-8FDD-73D009588E1E}" presName="circ2Tx" presStyleLbl="revTx" presStyleIdx="0" presStyleCnt="0">
        <dgm:presLayoutVars>
          <dgm:chMax val="0"/>
          <dgm:chPref val="0"/>
          <dgm:bulletEnabled val="1"/>
        </dgm:presLayoutVars>
      </dgm:prSet>
      <dgm:spPr/>
    </dgm:pt>
    <dgm:pt modelId="{3FEF49DF-08CF-4E2A-98C6-C3E01DE5AF40}" type="pres">
      <dgm:prSet presAssocID="{E87F7310-2BE1-4BD5-AC5F-E6B0503F9654}" presName="circ3" presStyleLbl="vennNode1" presStyleIdx="2" presStyleCnt="3"/>
      <dgm:spPr/>
    </dgm:pt>
    <dgm:pt modelId="{AE50AFE1-775B-424D-8142-3768120D7F30}" type="pres">
      <dgm:prSet presAssocID="{E87F7310-2BE1-4BD5-AC5F-E6B0503F9654}" presName="circ3Tx" presStyleLbl="revTx" presStyleIdx="0" presStyleCnt="0">
        <dgm:presLayoutVars>
          <dgm:chMax val="0"/>
          <dgm:chPref val="0"/>
          <dgm:bulletEnabled val="1"/>
        </dgm:presLayoutVars>
      </dgm:prSet>
      <dgm:spPr/>
    </dgm:pt>
  </dgm:ptLst>
  <dgm:cxnLst>
    <dgm:cxn modelId="{9A7B4601-A824-4413-9CDF-75A522730BC8}" type="presOf" srcId="{F13FA84D-D210-48B0-8FDD-73D009588E1E}" destId="{9436E384-F2AA-45E8-8661-B4AE06E523F5}" srcOrd="1" destOrd="0" presId="urn:microsoft.com/office/officeart/2005/8/layout/venn1"/>
    <dgm:cxn modelId="{F818D607-3875-43C9-BB49-A45AE46E611F}" type="presOf" srcId="{F13FA84D-D210-48B0-8FDD-73D009588E1E}" destId="{89CBF447-B9C5-4A36-BDC5-3B5A511FACAF}" srcOrd="0" destOrd="0" presId="urn:microsoft.com/office/officeart/2005/8/layout/venn1"/>
    <dgm:cxn modelId="{A43AB129-2670-4615-82EB-239D2E6AA543}" type="presOf" srcId="{629F89D1-179B-4560-8A5A-D1006F171E6E}" destId="{5EB7460E-6A0D-4C81-97A5-B05321EEB0B1}" srcOrd="0" destOrd="0" presId="urn:microsoft.com/office/officeart/2005/8/layout/venn1"/>
    <dgm:cxn modelId="{3A0AB532-BD12-4691-A87D-F93FC4D4374D}" type="presOf" srcId="{E87F7310-2BE1-4BD5-AC5F-E6B0503F9654}" destId="{AE50AFE1-775B-424D-8142-3768120D7F30}" srcOrd="1" destOrd="0" presId="urn:microsoft.com/office/officeart/2005/8/layout/venn1"/>
    <dgm:cxn modelId="{56D94C51-CC9C-42E4-807A-86DA9644A6A6}" type="presOf" srcId="{E87F7310-2BE1-4BD5-AC5F-E6B0503F9654}" destId="{3FEF49DF-08CF-4E2A-98C6-C3E01DE5AF40}" srcOrd="0" destOrd="0" presId="urn:microsoft.com/office/officeart/2005/8/layout/venn1"/>
    <dgm:cxn modelId="{E12FD297-61FE-4E21-AFA5-51E25D656B25}" type="presOf" srcId="{629F89D1-179B-4560-8A5A-D1006F171E6E}" destId="{6E4DF7D2-100D-4C3C-9559-8F61D410AC5B}" srcOrd="1" destOrd="0" presId="urn:microsoft.com/office/officeart/2005/8/layout/venn1"/>
    <dgm:cxn modelId="{D42D40AF-FD8B-4DC5-B6E0-172AE183C898}" srcId="{CE1E8B33-7CAC-4ABA-BF52-25DD45D144AC}" destId="{E87F7310-2BE1-4BD5-AC5F-E6B0503F9654}" srcOrd="2" destOrd="0" parTransId="{B5361859-63CA-4E75-A29B-9200D1A59419}" sibTransId="{2E5ED191-C67B-4D49-912D-26C4F9239DCD}"/>
    <dgm:cxn modelId="{A09F88B4-1B14-44CA-A7C2-1E997486B3B2}" srcId="{CE1E8B33-7CAC-4ABA-BF52-25DD45D144AC}" destId="{F13FA84D-D210-48B0-8FDD-73D009588E1E}" srcOrd="1" destOrd="0" parTransId="{A8635FA1-545E-44A7-BEC8-8E0D9837E478}" sibTransId="{DA47EC09-ACD3-4AA6-9A7B-AA3E08A9AFD4}"/>
    <dgm:cxn modelId="{C486CBDE-CAB1-4C1D-A247-34ED5A96B906}" type="presOf" srcId="{CE1E8B33-7CAC-4ABA-BF52-25DD45D144AC}" destId="{C7BAA7DA-8FA1-42BE-8792-4254B9C1AF35}" srcOrd="0" destOrd="0" presId="urn:microsoft.com/office/officeart/2005/8/layout/venn1"/>
    <dgm:cxn modelId="{C5073CF4-80C3-4F6B-AFDF-75A1FA72551F}" srcId="{CE1E8B33-7CAC-4ABA-BF52-25DD45D144AC}" destId="{629F89D1-179B-4560-8A5A-D1006F171E6E}" srcOrd="0" destOrd="0" parTransId="{AE63C220-F23E-404C-8F89-7476FBC5DCBA}" sibTransId="{42D93EF3-6F9B-4B97-9A4D-ECF38B405668}"/>
    <dgm:cxn modelId="{00A6A748-140C-4862-9DB8-282DE19E9039}" type="presParOf" srcId="{C7BAA7DA-8FA1-42BE-8792-4254B9C1AF35}" destId="{5EB7460E-6A0D-4C81-97A5-B05321EEB0B1}" srcOrd="0" destOrd="0" presId="urn:microsoft.com/office/officeart/2005/8/layout/venn1"/>
    <dgm:cxn modelId="{95E20955-AFC4-4CBA-A22C-1804C527C761}" type="presParOf" srcId="{C7BAA7DA-8FA1-42BE-8792-4254B9C1AF35}" destId="{6E4DF7D2-100D-4C3C-9559-8F61D410AC5B}" srcOrd="1" destOrd="0" presId="urn:microsoft.com/office/officeart/2005/8/layout/venn1"/>
    <dgm:cxn modelId="{64089D14-76AE-4826-AD9A-E7341F0E9E1A}" type="presParOf" srcId="{C7BAA7DA-8FA1-42BE-8792-4254B9C1AF35}" destId="{89CBF447-B9C5-4A36-BDC5-3B5A511FACAF}" srcOrd="2" destOrd="0" presId="urn:microsoft.com/office/officeart/2005/8/layout/venn1"/>
    <dgm:cxn modelId="{70875AED-F8D1-42C4-82F0-F3F24FA7F8AC}" type="presParOf" srcId="{C7BAA7DA-8FA1-42BE-8792-4254B9C1AF35}" destId="{9436E384-F2AA-45E8-8661-B4AE06E523F5}" srcOrd="3" destOrd="0" presId="urn:microsoft.com/office/officeart/2005/8/layout/venn1"/>
    <dgm:cxn modelId="{12CE0A1F-40FD-45B4-A6CB-2DBAEB5BD36A}" type="presParOf" srcId="{C7BAA7DA-8FA1-42BE-8792-4254B9C1AF35}" destId="{3FEF49DF-08CF-4E2A-98C6-C3E01DE5AF40}" srcOrd="4" destOrd="0" presId="urn:microsoft.com/office/officeart/2005/8/layout/venn1"/>
    <dgm:cxn modelId="{82D744BE-7935-4E36-BD9A-A01B0EE73934}" type="presParOf" srcId="{C7BAA7DA-8FA1-42BE-8792-4254B9C1AF35}" destId="{AE50AFE1-775B-424D-8142-3768120D7F30}" srcOrd="5" destOrd="0" presId="urn:microsoft.com/office/officeart/2005/8/layout/venn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594CA6-4806-4F50-A07D-DC19B6EA727A}" type="doc">
      <dgm:prSet loTypeId="urn:microsoft.com/office/officeart/2005/8/layout/cycle6" loCatId="cycle" qsTypeId="urn:microsoft.com/office/officeart/2005/8/quickstyle/simple1" qsCatId="simple" csTypeId="urn:microsoft.com/office/officeart/2005/8/colors/colorful4" csCatId="colorful" phldr="1"/>
      <dgm:spPr/>
      <dgm:t>
        <a:bodyPr/>
        <a:lstStyle/>
        <a:p>
          <a:endParaRPr lang="fr-FR"/>
        </a:p>
      </dgm:t>
    </dgm:pt>
    <dgm:pt modelId="{1F78B696-A6A6-458C-914A-9B646A547F4C}">
      <dgm:prSet phldrT="[Texte]"/>
      <dgm:spPr/>
      <dgm:t>
        <a:bodyPr/>
        <a:lstStyle/>
        <a:p>
          <a:r>
            <a:rPr lang="fr-FR" b="1" dirty="0">
              <a:solidFill>
                <a:srgbClr val="7030A0"/>
              </a:solidFill>
            </a:rPr>
            <a:t>Société inclusive</a:t>
          </a:r>
        </a:p>
      </dgm:t>
    </dgm:pt>
    <dgm:pt modelId="{8D53EC13-92FE-459F-9C3A-5DD1ABE3BD66}" type="parTrans" cxnId="{180D9D46-0AA8-4B5F-B662-54A3AB30614F}">
      <dgm:prSet/>
      <dgm:spPr/>
      <dgm:t>
        <a:bodyPr/>
        <a:lstStyle/>
        <a:p>
          <a:endParaRPr lang="fr-FR" b="1">
            <a:solidFill>
              <a:srgbClr val="7030A0"/>
            </a:solidFill>
          </a:endParaRPr>
        </a:p>
      </dgm:t>
    </dgm:pt>
    <dgm:pt modelId="{142A24EE-1BC4-4859-B7B2-B581CA36DFFB}" type="sibTrans" cxnId="{180D9D46-0AA8-4B5F-B662-54A3AB30614F}">
      <dgm:prSet/>
      <dgm:spPr/>
      <dgm:t>
        <a:bodyPr/>
        <a:lstStyle/>
        <a:p>
          <a:endParaRPr lang="fr-FR" b="1">
            <a:solidFill>
              <a:srgbClr val="7030A0"/>
            </a:solidFill>
          </a:endParaRPr>
        </a:p>
      </dgm:t>
    </dgm:pt>
    <dgm:pt modelId="{3C5655CA-01B8-4416-8E67-9F2086A4FFB8}">
      <dgm:prSet phldrT="[Texte]"/>
      <dgm:spPr/>
      <dgm:t>
        <a:bodyPr/>
        <a:lstStyle/>
        <a:p>
          <a:r>
            <a:rPr lang="fr-FR" b="1" dirty="0">
              <a:solidFill>
                <a:srgbClr val="7030A0"/>
              </a:solidFill>
            </a:rPr>
            <a:t>Diversité</a:t>
          </a:r>
        </a:p>
        <a:p>
          <a:r>
            <a:rPr lang="fr-FR" b="1" dirty="0">
              <a:solidFill>
                <a:srgbClr val="7030A0"/>
              </a:solidFill>
            </a:rPr>
            <a:t>Singularité</a:t>
          </a:r>
        </a:p>
      </dgm:t>
    </dgm:pt>
    <dgm:pt modelId="{7D4DAD54-6192-43B7-AE7F-4A5B2102C0A8}" type="parTrans" cxnId="{FEC4F93D-15BA-4087-A027-2468FA616FFB}">
      <dgm:prSet/>
      <dgm:spPr/>
      <dgm:t>
        <a:bodyPr/>
        <a:lstStyle/>
        <a:p>
          <a:endParaRPr lang="fr-FR" b="1">
            <a:solidFill>
              <a:srgbClr val="7030A0"/>
            </a:solidFill>
          </a:endParaRPr>
        </a:p>
      </dgm:t>
    </dgm:pt>
    <dgm:pt modelId="{ACC6846B-6097-4E0B-9278-9C00CF8E8D2C}" type="sibTrans" cxnId="{FEC4F93D-15BA-4087-A027-2468FA616FFB}">
      <dgm:prSet/>
      <dgm:spPr/>
      <dgm:t>
        <a:bodyPr/>
        <a:lstStyle/>
        <a:p>
          <a:endParaRPr lang="fr-FR" b="1">
            <a:solidFill>
              <a:srgbClr val="7030A0"/>
            </a:solidFill>
          </a:endParaRPr>
        </a:p>
      </dgm:t>
    </dgm:pt>
    <dgm:pt modelId="{FB2E7C22-06FE-4225-93FF-00BC53AE97F5}">
      <dgm:prSet phldrT="[Texte]"/>
      <dgm:spPr/>
      <dgm:t>
        <a:bodyPr/>
        <a:lstStyle/>
        <a:p>
          <a:r>
            <a:rPr lang="fr-FR" b="1" dirty="0">
              <a:solidFill>
                <a:srgbClr val="7030A0"/>
              </a:solidFill>
            </a:rPr>
            <a:t>Sobriété</a:t>
          </a:r>
        </a:p>
        <a:p>
          <a:r>
            <a:rPr lang="fr-FR" b="1" dirty="0">
              <a:solidFill>
                <a:srgbClr val="7030A0"/>
              </a:solidFill>
            </a:rPr>
            <a:t>Résilience</a:t>
          </a:r>
        </a:p>
      </dgm:t>
    </dgm:pt>
    <dgm:pt modelId="{8C558CAB-EE68-4BE8-9394-43A5F586C1C1}" type="parTrans" cxnId="{81EA994B-9B6B-4A59-9BA0-7DB6AA9F4019}">
      <dgm:prSet/>
      <dgm:spPr/>
      <dgm:t>
        <a:bodyPr/>
        <a:lstStyle/>
        <a:p>
          <a:endParaRPr lang="fr-FR" b="1">
            <a:solidFill>
              <a:srgbClr val="7030A0"/>
            </a:solidFill>
          </a:endParaRPr>
        </a:p>
      </dgm:t>
    </dgm:pt>
    <dgm:pt modelId="{03DDED31-42C5-4CFB-8A8F-E31D8EC9F489}" type="sibTrans" cxnId="{81EA994B-9B6B-4A59-9BA0-7DB6AA9F4019}">
      <dgm:prSet/>
      <dgm:spPr/>
      <dgm:t>
        <a:bodyPr/>
        <a:lstStyle/>
        <a:p>
          <a:endParaRPr lang="fr-FR" b="1">
            <a:solidFill>
              <a:srgbClr val="7030A0"/>
            </a:solidFill>
          </a:endParaRPr>
        </a:p>
      </dgm:t>
    </dgm:pt>
    <dgm:pt modelId="{10632C84-D8DF-41FA-87E2-F2CBCFFCFBD9}">
      <dgm:prSet phldrT="[Texte]"/>
      <dgm:spPr/>
      <dgm:t>
        <a:bodyPr/>
        <a:lstStyle/>
        <a:p>
          <a:r>
            <a:rPr lang="fr-FR" b="1" dirty="0">
              <a:solidFill>
                <a:srgbClr val="7030A0"/>
              </a:solidFill>
            </a:rPr>
            <a:t>Stratégie coopérative</a:t>
          </a:r>
        </a:p>
      </dgm:t>
    </dgm:pt>
    <dgm:pt modelId="{4F1C3A8E-A5D6-4326-B63C-5DD654C119E2}" type="parTrans" cxnId="{D0D5958C-7175-4DF0-A7EB-DA1CF9FBEFA1}">
      <dgm:prSet/>
      <dgm:spPr/>
      <dgm:t>
        <a:bodyPr/>
        <a:lstStyle/>
        <a:p>
          <a:endParaRPr lang="fr-FR" b="1">
            <a:solidFill>
              <a:srgbClr val="7030A0"/>
            </a:solidFill>
          </a:endParaRPr>
        </a:p>
      </dgm:t>
    </dgm:pt>
    <dgm:pt modelId="{8F93C039-9A6F-4906-8C69-2C76531B2CB6}" type="sibTrans" cxnId="{D0D5958C-7175-4DF0-A7EB-DA1CF9FBEFA1}">
      <dgm:prSet/>
      <dgm:spPr/>
      <dgm:t>
        <a:bodyPr/>
        <a:lstStyle/>
        <a:p>
          <a:endParaRPr lang="fr-FR" b="1">
            <a:solidFill>
              <a:srgbClr val="7030A0"/>
            </a:solidFill>
          </a:endParaRPr>
        </a:p>
      </dgm:t>
    </dgm:pt>
    <dgm:pt modelId="{08105E7C-DBBC-430F-9CE9-18A57016966C}">
      <dgm:prSet phldrT="[Texte]"/>
      <dgm:spPr>
        <a:solidFill>
          <a:schemeClr val="accent1">
            <a:lumMod val="60000"/>
            <a:lumOff val="40000"/>
          </a:schemeClr>
        </a:solidFill>
      </dgm:spPr>
      <dgm:t>
        <a:bodyPr/>
        <a:lstStyle/>
        <a:p>
          <a:r>
            <a:rPr lang="fr-FR" b="1" dirty="0">
              <a:solidFill>
                <a:srgbClr val="7030A0"/>
              </a:solidFill>
            </a:rPr>
            <a:t>Droits universels</a:t>
          </a:r>
        </a:p>
      </dgm:t>
    </dgm:pt>
    <dgm:pt modelId="{5E79FA66-7867-4BC6-BBCB-F1B2C408B610}" type="parTrans" cxnId="{EC7FB17F-6214-4A3E-AA3B-FA3AD76A45A6}">
      <dgm:prSet/>
      <dgm:spPr/>
      <dgm:t>
        <a:bodyPr/>
        <a:lstStyle/>
        <a:p>
          <a:endParaRPr lang="fr-FR" b="1">
            <a:solidFill>
              <a:srgbClr val="7030A0"/>
            </a:solidFill>
          </a:endParaRPr>
        </a:p>
      </dgm:t>
    </dgm:pt>
    <dgm:pt modelId="{E6BE6E77-A014-440D-B272-0E79DC88A07D}" type="sibTrans" cxnId="{EC7FB17F-6214-4A3E-AA3B-FA3AD76A45A6}">
      <dgm:prSet/>
      <dgm:spPr/>
      <dgm:t>
        <a:bodyPr/>
        <a:lstStyle/>
        <a:p>
          <a:endParaRPr lang="fr-FR" b="1">
            <a:solidFill>
              <a:srgbClr val="7030A0"/>
            </a:solidFill>
          </a:endParaRPr>
        </a:p>
      </dgm:t>
    </dgm:pt>
    <dgm:pt modelId="{53549485-1E8B-4BDD-A555-5ABFEFFF1A82}" type="pres">
      <dgm:prSet presAssocID="{DD594CA6-4806-4F50-A07D-DC19B6EA727A}" presName="cycle" presStyleCnt="0">
        <dgm:presLayoutVars>
          <dgm:dir/>
          <dgm:resizeHandles val="exact"/>
        </dgm:presLayoutVars>
      </dgm:prSet>
      <dgm:spPr/>
    </dgm:pt>
    <dgm:pt modelId="{615C1D03-259F-4217-AA06-FA8015D9F564}" type="pres">
      <dgm:prSet presAssocID="{1F78B696-A6A6-458C-914A-9B646A547F4C}" presName="node" presStyleLbl="node1" presStyleIdx="0" presStyleCnt="5">
        <dgm:presLayoutVars>
          <dgm:bulletEnabled val="1"/>
        </dgm:presLayoutVars>
      </dgm:prSet>
      <dgm:spPr/>
    </dgm:pt>
    <dgm:pt modelId="{BE2B4487-C0AF-4577-9333-C657A802A5D9}" type="pres">
      <dgm:prSet presAssocID="{1F78B696-A6A6-458C-914A-9B646A547F4C}" presName="spNode" presStyleCnt="0"/>
      <dgm:spPr/>
    </dgm:pt>
    <dgm:pt modelId="{04EB21C9-FB8D-49B4-BC78-553706F06480}" type="pres">
      <dgm:prSet presAssocID="{142A24EE-1BC4-4859-B7B2-B581CA36DFFB}" presName="sibTrans" presStyleLbl="sibTrans1D1" presStyleIdx="0" presStyleCnt="5"/>
      <dgm:spPr/>
    </dgm:pt>
    <dgm:pt modelId="{EFE06460-7683-446A-AAB8-82F04DE041B6}" type="pres">
      <dgm:prSet presAssocID="{3C5655CA-01B8-4416-8E67-9F2086A4FFB8}" presName="node" presStyleLbl="node1" presStyleIdx="1" presStyleCnt="5">
        <dgm:presLayoutVars>
          <dgm:bulletEnabled val="1"/>
        </dgm:presLayoutVars>
      </dgm:prSet>
      <dgm:spPr/>
    </dgm:pt>
    <dgm:pt modelId="{1CD897B0-E046-470C-A27A-6EF1BF546C6D}" type="pres">
      <dgm:prSet presAssocID="{3C5655CA-01B8-4416-8E67-9F2086A4FFB8}" presName="spNode" presStyleCnt="0"/>
      <dgm:spPr/>
    </dgm:pt>
    <dgm:pt modelId="{FF60BF01-A852-4587-95CB-D8A4B3A01984}" type="pres">
      <dgm:prSet presAssocID="{ACC6846B-6097-4E0B-9278-9C00CF8E8D2C}" presName="sibTrans" presStyleLbl="sibTrans1D1" presStyleIdx="1" presStyleCnt="5"/>
      <dgm:spPr/>
    </dgm:pt>
    <dgm:pt modelId="{DE13C6AD-AB40-4F6D-9987-A195B195FDA4}" type="pres">
      <dgm:prSet presAssocID="{FB2E7C22-06FE-4225-93FF-00BC53AE97F5}" presName="node" presStyleLbl="node1" presStyleIdx="2" presStyleCnt="5">
        <dgm:presLayoutVars>
          <dgm:bulletEnabled val="1"/>
        </dgm:presLayoutVars>
      </dgm:prSet>
      <dgm:spPr/>
    </dgm:pt>
    <dgm:pt modelId="{52239E67-FE17-47D6-A9B2-5A43E212E533}" type="pres">
      <dgm:prSet presAssocID="{FB2E7C22-06FE-4225-93FF-00BC53AE97F5}" presName="spNode" presStyleCnt="0"/>
      <dgm:spPr/>
    </dgm:pt>
    <dgm:pt modelId="{A2044C7C-E309-4506-903B-78DD2CBEFCAE}" type="pres">
      <dgm:prSet presAssocID="{03DDED31-42C5-4CFB-8A8F-E31D8EC9F489}" presName="sibTrans" presStyleLbl="sibTrans1D1" presStyleIdx="2" presStyleCnt="5"/>
      <dgm:spPr/>
    </dgm:pt>
    <dgm:pt modelId="{D6F9127E-6337-43F6-B3F6-BDF7934F0BB5}" type="pres">
      <dgm:prSet presAssocID="{10632C84-D8DF-41FA-87E2-F2CBCFFCFBD9}" presName="node" presStyleLbl="node1" presStyleIdx="3" presStyleCnt="5">
        <dgm:presLayoutVars>
          <dgm:bulletEnabled val="1"/>
        </dgm:presLayoutVars>
      </dgm:prSet>
      <dgm:spPr/>
    </dgm:pt>
    <dgm:pt modelId="{656328BE-EB81-49A9-A996-0EB4609CEF3F}" type="pres">
      <dgm:prSet presAssocID="{10632C84-D8DF-41FA-87E2-F2CBCFFCFBD9}" presName="spNode" presStyleCnt="0"/>
      <dgm:spPr/>
    </dgm:pt>
    <dgm:pt modelId="{52F327DF-16DB-4BC7-ADC2-639FB533FCC7}" type="pres">
      <dgm:prSet presAssocID="{8F93C039-9A6F-4906-8C69-2C76531B2CB6}" presName="sibTrans" presStyleLbl="sibTrans1D1" presStyleIdx="3" presStyleCnt="5"/>
      <dgm:spPr/>
    </dgm:pt>
    <dgm:pt modelId="{3B41CF18-9B75-4F0D-8139-0309FCB5428D}" type="pres">
      <dgm:prSet presAssocID="{08105E7C-DBBC-430F-9CE9-18A57016966C}" presName="node" presStyleLbl="node1" presStyleIdx="4" presStyleCnt="5">
        <dgm:presLayoutVars>
          <dgm:bulletEnabled val="1"/>
        </dgm:presLayoutVars>
      </dgm:prSet>
      <dgm:spPr/>
    </dgm:pt>
    <dgm:pt modelId="{932B7587-AAEC-4109-8528-D4C6CA3A79E7}" type="pres">
      <dgm:prSet presAssocID="{08105E7C-DBBC-430F-9CE9-18A57016966C}" presName="spNode" presStyleCnt="0"/>
      <dgm:spPr/>
    </dgm:pt>
    <dgm:pt modelId="{A392D17E-11B0-46F7-AEC6-7B06D8A81316}" type="pres">
      <dgm:prSet presAssocID="{E6BE6E77-A014-440D-B272-0E79DC88A07D}" presName="sibTrans" presStyleLbl="sibTrans1D1" presStyleIdx="4" presStyleCnt="5"/>
      <dgm:spPr/>
    </dgm:pt>
  </dgm:ptLst>
  <dgm:cxnLst>
    <dgm:cxn modelId="{0CDD2305-E461-4447-9ABF-8E911F49FAE0}" type="presOf" srcId="{ACC6846B-6097-4E0B-9278-9C00CF8E8D2C}" destId="{FF60BF01-A852-4587-95CB-D8A4B3A01984}" srcOrd="0" destOrd="0" presId="urn:microsoft.com/office/officeart/2005/8/layout/cycle6"/>
    <dgm:cxn modelId="{FB2A950E-66B3-45FA-A80D-2A7CCFAC9AD8}" type="presOf" srcId="{DD594CA6-4806-4F50-A07D-DC19B6EA727A}" destId="{53549485-1E8B-4BDD-A555-5ABFEFFF1A82}" srcOrd="0" destOrd="0" presId="urn:microsoft.com/office/officeart/2005/8/layout/cycle6"/>
    <dgm:cxn modelId="{C9F46E0F-793E-4603-B7FA-D07C20F59FFE}" type="presOf" srcId="{E6BE6E77-A014-440D-B272-0E79DC88A07D}" destId="{A392D17E-11B0-46F7-AEC6-7B06D8A81316}" srcOrd="0" destOrd="0" presId="urn:microsoft.com/office/officeart/2005/8/layout/cycle6"/>
    <dgm:cxn modelId="{65D71D39-5207-43C4-BCA0-9131594CCEC9}" type="presOf" srcId="{FB2E7C22-06FE-4225-93FF-00BC53AE97F5}" destId="{DE13C6AD-AB40-4F6D-9987-A195B195FDA4}" srcOrd="0" destOrd="0" presId="urn:microsoft.com/office/officeart/2005/8/layout/cycle6"/>
    <dgm:cxn modelId="{FEC4F93D-15BA-4087-A027-2468FA616FFB}" srcId="{DD594CA6-4806-4F50-A07D-DC19B6EA727A}" destId="{3C5655CA-01B8-4416-8E67-9F2086A4FFB8}" srcOrd="1" destOrd="0" parTransId="{7D4DAD54-6192-43B7-AE7F-4A5B2102C0A8}" sibTransId="{ACC6846B-6097-4E0B-9278-9C00CF8E8D2C}"/>
    <dgm:cxn modelId="{7B569665-6BAF-4DE0-AFB3-59B8CCCDABF1}" type="presOf" srcId="{10632C84-D8DF-41FA-87E2-F2CBCFFCFBD9}" destId="{D6F9127E-6337-43F6-B3F6-BDF7934F0BB5}" srcOrd="0" destOrd="0" presId="urn:microsoft.com/office/officeart/2005/8/layout/cycle6"/>
    <dgm:cxn modelId="{180D9D46-0AA8-4B5F-B662-54A3AB30614F}" srcId="{DD594CA6-4806-4F50-A07D-DC19B6EA727A}" destId="{1F78B696-A6A6-458C-914A-9B646A547F4C}" srcOrd="0" destOrd="0" parTransId="{8D53EC13-92FE-459F-9C3A-5DD1ABE3BD66}" sibTransId="{142A24EE-1BC4-4859-B7B2-B581CA36DFFB}"/>
    <dgm:cxn modelId="{C1285A49-617B-40DD-BA96-4B7D924F04A7}" type="presOf" srcId="{1F78B696-A6A6-458C-914A-9B646A547F4C}" destId="{615C1D03-259F-4217-AA06-FA8015D9F564}" srcOrd="0" destOrd="0" presId="urn:microsoft.com/office/officeart/2005/8/layout/cycle6"/>
    <dgm:cxn modelId="{81EA994B-9B6B-4A59-9BA0-7DB6AA9F4019}" srcId="{DD594CA6-4806-4F50-A07D-DC19B6EA727A}" destId="{FB2E7C22-06FE-4225-93FF-00BC53AE97F5}" srcOrd="2" destOrd="0" parTransId="{8C558CAB-EE68-4BE8-9394-43A5F586C1C1}" sibTransId="{03DDED31-42C5-4CFB-8A8F-E31D8EC9F489}"/>
    <dgm:cxn modelId="{EC7FB17F-6214-4A3E-AA3B-FA3AD76A45A6}" srcId="{DD594CA6-4806-4F50-A07D-DC19B6EA727A}" destId="{08105E7C-DBBC-430F-9CE9-18A57016966C}" srcOrd="4" destOrd="0" parTransId="{5E79FA66-7867-4BC6-BBCB-F1B2C408B610}" sibTransId="{E6BE6E77-A014-440D-B272-0E79DC88A07D}"/>
    <dgm:cxn modelId="{191EF382-D3A1-4A6E-A866-6E4A274B00D4}" type="presOf" srcId="{03DDED31-42C5-4CFB-8A8F-E31D8EC9F489}" destId="{A2044C7C-E309-4506-903B-78DD2CBEFCAE}" srcOrd="0" destOrd="0" presId="urn:microsoft.com/office/officeart/2005/8/layout/cycle6"/>
    <dgm:cxn modelId="{D0D5958C-7175-4DF0-A7EB-DA1CF9FBEFA1}" srcId="{DD594CA6-4806-4F50-A07D-DC19B6EA727A}" destId="{10632C84-D8DF-41FA-87E2-F2CBCFFCFBD9}" srcOrd="3" destOrd="0" parTransId="{4F1C3A8E-A5D6-4326-B63C-5DD654C119E2}" sibTransId="{8F93C039-9A6F-4906-8C69-2C76531B2CB6}"/>
    <dgm:cxn modelId="{8208A6C1-BB80-46E3-B78B-DCC39DF803EF}" type="presOf" srcId="{08105E7C-DBBC-430F-9CE9-18A57016966C}" destId="{3B41CF18-9B75-4F0D-8139-0309FCB5428D}" srcOrd="0" destOrd="0" presId="urn:microsoft.com/office/officeart/2005/8/layout/cycle6"/>
    <dgm:cxn modelId="{E7AB29C4-6793-4F65-9115-A0241981E196}" type="presOf" srcId="{142A24EE-1BC4-4859-B7B2-B581CA36DFFB}" destId="{04EB21C9-FB8D-49B4-BC78-553706F06480}" srcOrd="0" destOrd="0" presId="urn:microsoft.com/office/officeart/2005/8/layout/cycle6"/>
    <dgm:cxn modelId="{E2D644E6-8C05-4FA8-8E2B-770FB9EBD3EF}" type="presOf" srcId="{8F93C039-9A6F-4906-8C69-2C76531B2CB6}" destId="{52F327DF-16DB-4BC7-ADC2-639FB533FCC7}" srcOrd="0" destOrd="0" presId="urn:microsoft.com/office/officeart/2005/8/layout/cycle6"/>
    <dgm:cxn modelId="{501D47F1-C8B0-45D6-A773-69116B3822F9}" type="presOf" srcId="{3C5655CA-01B8-4416-8E67-9F2086A4FFB8}" destId="{EFE06460-7683-446A-AAB8-82F04DE041B6}" srcOrd="0" destOrd="0" presId="urn:microsoft.com/office/officeart/2005/8/layout/cycle6"/>
    <dgm:cxn modelId="{C6995205-758E-4ACE-BC68-13DD638A124F}" type="presParOf" srcId="{53549485-1E8B-4BDD-A555-5ABFEFFF1A82}" destId="{615C1D03-259F-4217-AA06-FA8015D9F564}" srcOrd="0" destOrd="0" presId="urn:microsoft.com/office/officeart/2005/8/layout/cycle6"/>
    <dgm:cxn modelId="{E69430C0-6220-4E34-B05A-99740D812435}" type="presParOf" srcId="{53549485-1E8B-4BDD-A555-5ABFEFFF1A82}" destId="{BE2B4487-C0AF-4577-9333-C657A802A5D9}" srcOrd="1" destOrd="0" presId="urn:microsoft.com/office/officeart/2005/8/layout/cycle6"/>
    <dgm:cxn modelId="{62DEA2D8-E1DC-44FE-B278-AB0EB532CD8A}" type="presParOf" srcId="{53549485-1E8B-4BDD-A555-5ABFEFFF1A82}" destId="{04EB21C9-FB8D-49B4-BC78-553706F06480}" srcOrd="2" destOrd="0" presId="urn:microsoft.com/office/officeart/2005/8/layout/cycle6"/>
    <dgm:cxn modelId="{EDC04F43-6572-4578-A0BF-B75D4E1C0243}" type="presParOf" srcId="{53549485-1E8B-4BDD-A555-5ABFEFFF1A82}" destId="{EFE06460-7683-446A-AAB8-82F04DE041B6}" srcOrd="3" destOrd="0" presId="urn:microsoft.com/office/officeart/2005/8/layout/cycle6"/>
    <dgm:cxn modelId="{85AA3118-0ABB-47F5-8CA5-C6D95540BE80}" type="presParOf" srcId="{53549485-1E8B-4BDD-A555-5ABFEFFF1A82}" destId="{1CD897B0-E046-470C-A27A-6EF1BF546C6D}" srcOrd="4" destOrd="0" presId="urn:microsoft.com/office/officeart/2005/8/layout/cycle6"/>
    <dgm:cxn modelId="{ACB7F4B9-22B2-457F-870C-2B1DEA47F0CC}" type="presParOf" srcId="{53549485-1E8B-4BDD-A555-5ABFEFFF1A82}" destId="{FF60BF01-A852-4587-95CB-D8A4B3A01984}" srcOrd="5" destOrd="0" presId="urn:microsoft.com/office/officeart/2005/8/layout/cycle6"/>
    <dgm:cxn modelId="{C42A1DA1-8906-46C4-A702-6B7A1296DC87}" type="presParOf" srcId="{53549485-1E8B-4BDD-A555-5ABFEFFF1A82}" destId="{DE13C6AD-AB40-4F6D-9987-A195B195FDA4}" srcOrd="6" destOrd="0" presId="urn:microsoft.com/office/officeart/2005/8/layout/cycle6"/>
    <dgm:cxn modelId="{66E07593-C2AA-4B7E-AC7D-AC490AD2BE81}" type="presParOf" srcId="{53549485-1E8B-4BDD-A555-5ABFEFFF1A82}" destId="{52239E67-FE17-47D6-A9B2-5A43E212E533}" srcOrd="7" destOrd="0" presId="urn:microsoft.com/office/officeart/2005/8/layout/cycle6"/>
    <dgm:cxn modelId="{E0F8A269-85B2-4D31-840E-41D31BA0AED5}" type="presParOf" srcId="{53549485-1E8B-4BDD-A555-5ABFEFFF1A82}" destId="{A2044C7C-E309-4506-903B-78DD2CBEFCAE}" srcOrd="8" destOrd="0" presId="urn:microsoft.com/office/officeart/2005/8/layout/cycle6"/>
    <dgm:cxn modelId="{3C503EBA-6DEE-4308-9C5C-D14FEB149D58}" type="presParOf" srcId="{53549485-1E8B-4BDD-A555-5ABFEFFF1A82}" destId="{D6F9127E-6337-43F6-B3F6-BDF7934F0BB5}" srcOrd="9" destOrd="0" presId="urn:microsoft.com/office/officeart/2005/8/layout/cycle6"/>
    <dgm:cxn modelId="{07901F93-0E2D-4F12-ADF5-5F7DD3104EFC}" type="presParOf" srcId="{53549485-1E8B-4BDD-A555-5ABFEFFF1A82}" destId="{656328BE-EB81-49A9-A996-0EB4609CEF3F}" srcOrd="10" destOrd="0" presId="urn:microsoft.com/office/officeart/2005/8/layout/cycle6"/>
    <dgm:cxn modelId="{1238FE23-FD58-4024-B3B0-981835E1A3E1}" type="presParOf" srcId="{53549485-1E8B-4BDD-A555-5ABFEFFF1A82}" destId="{52F327DF-16DB-4BC7-ADC2-639FB533FCC7}" srcOrd="11" destOrd="0" presId="urn:microsoft.com/office/officeart/2005/8/layout/cycle6"/>
    <dgm:cxn modelId="{5D3BE4E5-4D00-4DC0-AB0D-7A30ED73069D}" type="presParOf" srcId="{53549485-1E8B-4BDD-A555-5ABFEFFF1A82}" destId="{3B41CF18-9B75-4F0D-8139-0309FCB5428D}" srcOrd="12" destOrd="0" presId="urn:microsoft.com/office/officeart/2005/8/layout/cycle6"/>
    <dgm:cxn modelId="{18813C1E-A71E-4E21-92BD-C1E8B01EF7CE}" type="presParOf" srcId="{53549485-1E8B-4BDD-A555-5ABFEFFF1A82}" destId="{932B7587-AAEC-4109-8528-D4C6CA3A79E7}" srcOrd="13" destOrd="0" presId="urn:microsoft.com/office/officeart/2005/8/layout/cycle6"/>
    <dgm:cxn modelId="{D4F6912E-DC04-43C5-A113-EB67C2AC4457}" type="presParOf" srcId="{53549485-1E8B-4BDD-A555-5ABFEFFF1A82}" destId="{A392D17E-11B0-46F7-AEC6-7B06D8A81316}" srcOrd="14" destOrd="0" presId="urn:microsoft.com/office/officeart/2005/8/layout/cycle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7460E-6A0D-4C81-97A5-B05321EEB0B1}">
      <dsp:nvSpPr>
        <dsp:cNvPr id="0" name=""/>
        <dsp:cNvSpPr/>
      </dsp:nvSpPr>
      <dsp:spPr>
        <a:xfrm>
          <a:off x="3864880" y="134648"/>
          <a:ext cx="2785839" cy="2785839"/>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fr-FR" sz="2400" b="1" kern="1200" dirty="0"/>
            <a:t>Modèle institutionnel</a:t>
          </a:r>
        </a:p>
        <a:p>
          <a:pPr marL="0" lvl="0" indent="0" algn="ctr" defTabSz="1066800">
            <a:lnSpc>
              <a:spcPct val="90000"/>
            </a:lnSpc>
            <a:spcBef>
              <a:spcPct val="0"/>
            </a:spcBef>
            <a:spcAft>
              <a:spcPts val="0"/>
            </a:spcAft>
            <a:buNone/>
          </a:pPr>
          <a:r>
            <a:rPr lang="fr-FR" sz="2400" i="1" kern="1200" dirty="0"/>
            <a:t>hiérarchie</a:t>
          </a:r>
        </a:p>
        <a:p>
          <a:pPr marL="0" lvl="0" indent="0" algn="ctr" defTabSz="1066800">
            <a:lnSpc>
              <a:spcPct val="90000"/>
            </a:lnSpc>
            <a:spcBef>
              <a:spcPct val="0"/>
            </a:spcBef>
            <a:spcAft>
              <a:spcPts val="0"/>
            </a:spcAft>
            <a:buNone/>
          </a:pPr>
          <a:r>
            <a:rPr lang="fr-FR" sz="2400" i="1" kern="1200" dirty="0"/>
            <a:t>conformité</a:t>
          </a:r>
        </a:p>
      </dsp:txBody>
      <dsp:txXfrm>
        <a:off x="4236325" y="622170"/>
        <a:ext cx="2042948" cy="1253627"/>
      </dsp:txXfrm>
    </dsp:sp>
    <dsp:sp modelId="{89CBF447-B9C5-4A36-BDC5-3B5A511FACAF}">
      <dsp:nvSpPr>
        <dsp:cNvPr id="0" name=""/>
        <dsp:cNvSpPr/>
      </dsp:nvSpPr>
      <dsp:spPr>
        <a:xfrm>
          <a:off x="4870104" y="1875798"/>
          <a:ext cx="2785839" cy="2785839"/>
        </a:xfrm>
        <a:prstGeom prst="ellipse">
          <a:avLst/>
        </a:prstGeom>
        <a:solidFill>
          <a:schemeClr val="accent4">
            <a:alpha val="50000"/>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fr-FR" sz="2400" b="1" kern="1200" dirty="0"/>
            <a:t>Modèle coopératif</a:t>
          </a:r>
        </a:p>
        <a:p>
          <a:pPr marL="0" lvl="0" indent="0" algn="ctr" defTabSz="1066800">
            <a:lnSpc>
              <a:spcPct val="90000"/>
            </a:lnSpc>
            <a:spcBef>
              <a:spcPct val="0"/>
            </a:spcBef>
            <a:spcAft>
              <a:spcPts val="0"/>
            </a:spcAft>
            <a:buNone/>
          </a:pPr>
          <a:r>
            <a:rPr lang="fr-FR" sz="2400" i="1" kern="1200"/>
            <a:t>charte</a:t>
          </a:r>
          <a:endParaRPr lang="fr-FR" sz="2400" i="1" kern="1200" dirty="0"/>
        </a:p>
        <a:p>
          <a:pPr marL="0" lvl="0" indent="0" algn="ctr" defTabSz="1066800">
            <a:lnSpc>
              <a:spcPct val="90000"/>
            </a:lnSpc>
            <a:spcBef>
              <a:spcPct val="0"/>
            </a:spcBef>
            <a:spcAft>
              <a:spcPts val="0"/>
            </a:spcAft>
            <a:buNone/>
          </a:pPr>
          <a:r>
            <a:rPr lang="fr-FR" sz="2400" i="1" kern="1200" dirty="0"/>
            <a:t>engagement</a:t>
          </a:r>
        </a:p>
      </dsp:txBody>
      <dsp:txXfrm>
        <a:off x="5722106" y="2595473"/>
        <a:ext cx="1671503" cy="1532211"/>
      </dsp:txXfrm>
    </dsp:sp>
    <dsp:sp modelId="{3FEF49DF-08CF-4E2A-98C6-C3E01DE5AF40}">
      <dsp:nvSpPr>
        <dsp:cNvPr id="0" name=""/>
        <dsp:cNvSpPr/>
      </dsp:nvSpPr>
      <dsp:spPr>
        <a:xfrm>
          <a:off x="2859656" y="1875798"/>
          <a:ext cx="2785839" cy="2785839"/>
        </a:xfrm>
        <a:prstGeom prst="ellipse">
          <a:avLst/>
        </a:prstGeom>
        <a:solidFill>
          <a:schemeClr val="accent4">
            <a:alpha val="50000"/>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b="1" kern="1200" dirty="0"/>
            <a:t>Modèle entrepreneurial</a:t>
          </a:r>
        </a:p>
        <a:p>
          <a:pPr marL="0" lvl="0" indent="0" algn="ctr" defTabSz="889000">
            <a:lnSpc>
              <a:spcPct val="90000"/>
            </a:lnSpc>
            <a:spcBef>
              <a:spcPct val="0"/>
            </a:spcBef>
            <a:spcAft>
              <a:spcPct val="35000"/>
            </a:spcAft>
            <a:buNone/>
          </a:pPr>
          <a:r>
            <a:rPr lang="fr-FR" sz="2400" i="1" kern="1200" dirty="0"/>
            <a:t>contrat  obligation</a:t>
          </a:r>
        </a:p>
      </dsp:txBody>
      <dsp:txXfrm>
        <a:off x="3121989" y="2595473"/>
        <a:ext cx="1671503" cy="15322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5C1D03-259F-4217-AA06-FA8015D9F564}">
      <dsp:nvSpPr>
        <dsp:cNvPr id="0" name=""/>
        <dsp:cNvSpPr/>
      </dsp:nvSpPr>
      <dsp:spPr>
        <a:xfrm>
          <a:off x="4544094" y="1266"/>
          <a:ext cx="1427410" cy="92781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rgbClr val="7030A0"/>
              </a:solidFill>
            </a:rPr>
            <a:t>Société inclusive</a:t>
          </a:r>
        </a:p>
      </dsp:txBody>
      <dsp:txXfrm>
        <a:off x="4589386" y="46558"/>
        <a:ext cx="1336826" cy="837232"/>
      </dsp:txXfrm>
    </dsp:sp>
    <dsp:sp modelId="{04EB21C9-FB8D-49B4-BC78-553706F06480}">
      <dsp:nvSpPr>
        <dsp:cNvPr id="0" name=""/>
        <dsp:cNvSpPr/>
      </dsp:nvSpPr>
      <dsp:spPr>
        <a:xfrm>
          <a:off x="3400996" y="465174"/>
          <a:ext cx="3713607" cy="3713607"/>
        </a:xfrm>
        <a:custGeom>
          <a:avLst/>
          <a:gdLst/>
          <a:ahLst/>
          <a:cxnLst/>
          <a:rect l="0" t="0" r="0" b="0"/>
          <a:pathLst>
            <a:path>
              <a:moveTo>
                <a:pt x="2580354" y="146775"/>
              </a:moveTo>
              <a:arcTo wR="1856803" hR="1856803" stAng="17576057" swAng="1965558"/>
            </a:path>
          </a:pathLst>
        </a:custGeom>
        <a:noFill/>
        <a:ln w="6350" cap="flat" cmpd="sng" algn="ctr">
          <a:solidFill>
            <a:schemeClr val="accent4">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FE06460-7683-446A-AAB8-82F04DE041B6}">
      <dsp:nvSpPr>
        <dsp:cNvPr id="0" name=""/>
        <dsp:cNvSpPr/>
      </dsp:nvSpPr>
      <dsp:spPr>
        <a:xfrm>
          <a:off x="6310020" y="1284286"/>
          <a:ext cx="1427410" cy="927816"/>
        </a:xfrm>
        <a:prstGeom prst="roundRect">
          <a:avLst/>
        </a:prstGeom>
        <a:solidFill>
          <a:schemeClr val="accent4">
            <a:hueOff val="2450223"/>
            <a:satOff val="-10194"/>
            <a:lumOff val="24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rgbClr val="7030A0"/>
              </a:solidFill>
            </a:rPr>
            <a:t>Diversité</a:t>
          </a:r>
        </a:p>
        <a:p>
          <a:pPr marL="0" lvl="0" indent="0" algn="ctr" defTabSz="844550">
            <a:lnSpc>
              <a:spcPct val="90000"/>
            </a:lnSpc>
            <a:spcBef>
              <a:spcPct val="0"/>
            </a:spcBef>
            <a:spcAft>
              <a:spcPct val="35000"/>
            </a:spcAft>
            <a:buNone/>
          </a:pPr>
          <a:r>
            <a:rPr lang="fr-FR" sz="1900" b="1" kern="1200" dirty="0">
              <a:solidFill>
                <a:srgbClr val="7030A0"/>
              </a:solidFill>
            </a:rPr>
            <a:t>Singularité</a:t>
          </a:r>
        </a:p>
      </dsp:txBody>
      <dsp:txXfrm>
        <a:off x="6355312" y="1329578"/>
        <a:ext cx="1336826" cy="837232"/>
      </dsp:txXfrm>
    </dsp:sp>
    <dsp:sp modelId="{FF60BF01-A852-4587-95CB-D8A4B3A01984}">
      <dsp:nvSpPr>
        <dsp:cNvPr id="0" name=""/>
        <dsp:cNvSpPr/>
      </dsp:nvSpPr>
      <dsp:spPr>
        <a:xfrm>
          <a:off x="3400996" y="465174"/>
          <a:ext cx="3713607" cy="3713607"/>
        </a:xfrm>
        <a:custGeom>
          <a:avLst/>
          <a:gdLst/>
          <a:ahLst/>
          <a:cxnLst/>
          <a:rect l="0" t="0" r="0" b="0"/>
          <a:pathLst>
            <a:path>
              <a:moveTo>
                <a:pt x="3711020" y="1758813"/>
              </a:moveTo>
              <a:arcTo wR="1856803" hR="1856803" stAng="21418493" swAng="2199393"/>
            </a:path>
          </a:pathLst>
        </a:custGeom>
        <a:noFill/>
        <a:ln w="6350" cap="flat" cmpd="sng" algn="ctr">
          <a:solidFill>
            <a:schemeClr val="accent4">
              <a:hueOff val="2450223"/>
              <a:satOff val="-10194"/>
              <a:lumOff val="2402"/>
              <a:alphaOff val="0"/>
            </a:schemeClr>
          </a:solidFill>
          <a:prstDash val="solid"/>
          <a:miter lim="800000"/>
        </a:ln>
        <a:effectLst/>
      </dsp:spPr>
      <dsp:style>
        <a:lnRef idx="1">
          <a:scrgbClr r="0" g="0" b="0"/>
        </a:lnRef>
        <a:fillRef idx="0">
          <a:scrgbClr r="0" g="0" b="0"/>
        </a:fillRef>
        <a:effectRef idx="0">
          <a:scrgbClr r="0" g="0" b="0"/>
        </a:effectRef>
        <a:fontRef idx="minor"/>
      </dsp:style>
    </dsp:sp>
    <dsp:sp modelId="{DE13C6AD-AB40-4F6D-9987-A195B195FDA4}">
      <dsp:nvSpPr>
        <dsp:cNvPr id="0" name=""/>
        <dsp:cNvSpPr/>
      </dsp:nvSpPr>
      <dsp:spPr>
        <a:xfrm>
          <a:off x="5635496" y="3360256"/>
          <a:ext cx="1427410" cy="927816"/>
        </a:xfrm>
        <a:prstGeom prst="roundRect">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rgbClr val="7030A0"/>
              </a:solidFill>
            </a:rPr>
            <a:t>Sobriété</a:t>
          </a:r>
        </a:p>
        <a:p>
          <a:pPr marL="0" lvl="0" indent="0" algn="ctr" defTabSz="844550">
            <a:lnSpc>
              <a:spcPct val="90000"/>
            </a:lnSpc>
            <a:spcBef>
              <a:spcPct val="0"/>
            </a:spcBef>
            <a:spcAft>
              <a:spcPct val="35000"/>
            </a:spcAft>
            <a:buNone/>
          </a:pPr>
          <a:r>
            <a:rPr lang="fr-FR" sz="1900" b="1" kern="1200" dirty="0">
              <a:solidFill>
                <a:srgbClr val="7030A0"/>
              </a:solidFill>
            </a:rPr>
            <a:t>Résilience</a:t>
          </a:r>
        </a:p>
      </dsp:txBody>
      <dsp:txXfrm>
        <a:off x="5680788" y="3405548"/>
        <a:ext cx="1336826" cy="837232"/>
      </dsp:txXfrm>
    </dsp:sp>
    <dsp:sp modelId="{A2044C7C-E309-4506-903B-78DD2CBEFCAE}">
      <dsp:nvSpPr>
        <dsp:cNvPr id="0" name=""/>
        <dsp:cNvSpPr/>
      </dsp:nvSpPr>
      <dsp:spPr>
        <a:xfrm>
          <a:off x="3400996" y="465174"/>
          <a:ext cx="3713607" cy="3713607"/>
        </a:xfrm>
        <a:custGeom>
          <a:avLst/>
          <a:gdLst/>
          <a:ahLst/>
          <a:cxnLst/>
          <a:rect l="0" t="0" r="0" b="0"/>
          <a:pathLst>
            <a:path>
              <a:moveTo>
                <a:pt x="2227101" y="3676309"/>
              </a:moveTo>
              <a:arcTo wR="1856803" hR="1856803" stAng="4709791" swAng="1380417"/>
            </a:path>
          </a:pathLst>
        </a:custGeom>
        <a:noFill/>
        <a:ln w="6350" cap="flat" cmpd="sng" algn="ctr">
          <a:solidFill>
            <a:schemeClr val="accent4">
              <a:hueOff val="4900445"/>
              <a:satOff val="-20388"/>
              <a:lumOff val="4804"/>
              <a:alphaOff val="0"/>
            </a:schemeClr>
          </a:solidFill>
          <a:prstDash val="solid"/>
          <a:miter lim="800000"/>
        </a:ln>
        <a:effectLst/>
      </dsp:spPr>
      <dsp:style>
        <a:lnRef idx="1">
          <a:scrgbClr r="0" g="0" b="0"/>
        </a:lnRef>
        <a:fillRef idx="0">
          <a:scrgbClr r="0" g="0" b="0"/>
        </a:fillRef>
        <a:effectRef idx="0">
          <a:scrgbClr r="0" g="0" b="0"/>
        </a:effectRef>
        <a:fontRef idx="minor"/>
      </dsp:style>
    </dsp:sp>
    <dsp:sp modelId="{D6F9127E-6337-43F6-B3F6-BDF7934F0BB5}">
      <dsp:nvSpPr>
        <dsp:cNvPr id="0" name=""/>
        <dsp:cNvSpPr/>
      </dsp:nvSpPr>
      <dsp:spPr>
        <a:xfrm>
          <a:off x="3452692" y="3360256"/>
          <a:ext cx="1427410" cy="927816"/>
        </a:xfrm>
        <a:prstGeom prst="roundRect">
          <a:avLst/>
        </a:prstGeom>
        <a:solidFill>
          <a:schemeClr val="accent4">
            <a:hueOff val="7350668"/>
            <a:satOff val="-30583"/>
            <a:lumOff val="72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rgbClr val="7030A0"/>
              </a:solidFill>
            </a:rPr>
            <a:t>Stratégie coopérative</a:t>
          </a:r>
        </a:p>
      </dsp:txBody>
      <dsp:txXfrm>
        <a:off x="3497984" y="3405548"/>
        <a:ext cx="1336826" cy="837232"/>
      </dsp:txXfrm>
    </dsp:sp>
    <dsp:sp modelId="{52F327DF-16DB-4BC7-ADC2-639FB533FCC7}">
      <dsp:nvSpPr>
        <dsp:cNvPr id="0" name=""/>
        <dsp:cNvSpPr/>
      </dsp:nvSpPr>
      <dsp:spPr>
        <a:xfrm>
          <a:off x="3400996" y="465174"/>
          <a:ext cx="3713607" cy="3713607"/>
        </a:xfrm>
        <a:custGeom>
          <a:avLst/>
          <a:gdLst/>
          <a:ahLst/>
          <a:cxnLst/>
          <a:rect l="0" t="0" r="0" b="0"/>
          <a:pathLst>
            <a:path>
              <a:moveTo>
                <a:pt x="310796" y="2885191"/>
              </a:moveTo>
              <a:arcTo wR="1856803" hR="1856803" stAng="8782115" swAng="2199393"/>
            </a:path>
          </a:pathLst>
        </a:custGeom>
        <a:noFill/>
        <a:ln w="6350" cap="flat" cmpd="sng" algn="ctr">
          <a:solidFill>
            <a:schemeClr val="accent4">
              <a:hueOff val="7350668"/>
              <a:satOff val="-30583"/>
              <a:lumOff val="7206"/>
              <a:alphaOff val="0"/>
            </a:schemeClr>
          </a:solidFill>
          <a:prstDash val="solid"/>
          <a:miter lim="800000"/>
        </a:ln>
        <a:effectLst/>
      </dsp:spPr>
      <dsp:style>
        <a:lnRef idx="1">
          <a:scrgbClr r="0" g="0" b="0"/>
        </a:lnRef>
        <a:fillRef idx="0">
          <a:scrgbClr r="0" g="0" b="0"/>
        </a:fillRef>
        <a:effectRef idx="0">
          <a:scrgbClr r="0" g="0" b="0"/>
        </a:effectRef>
        <a:fontRef idx="minor"/>
      </dsp:style>
    </dsp:sp>
    <dsp:sp modelId="{3B41CF18-9B75-4F0D-8139-0309FCB5428D}">
      <dsp:nvSpPr>
        <dsp:cNvPr id="0" name=""/>
        <dsp:cNvSpPr/>
      </dsp:nvSpPr>
      <dsp:spPr>
        <a:xfrm>
          <a:off x="2778169" y="1284286"/>
          <a:ext cx="1427410" cy="927816"/>
        </a:xfrm>
        <a:prstGeom prst="round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b="1" kern="1200" dirty="0">
              <a:solidFill>
                <a:srgbClr val="7030A0"/>
              </a:solidFill>
            </a:rPr>
            <a:t>Droits universels</a:t>
          </a:r>
        </a:p>
      </dsp:txBody>
      <dsp:txXfrm>
        <a:off x="2823461" y="1329578"/>
        <a:ext cx="1336826" cy="837232"/>
      </dsp:txXfrm>
    </dsp:sp>
    <dsp:sp modelId="{A392D17E-11B0-46F7-AEC6-7B06D8A81316}">
      <dsp:nvSpPr>
        <dsp:cNvPr id="0" name=""/>
        <dsp:cNvSpPr/>
      </dsp:nvSpPr>
      <dsp:spPr>
        <a:xfrm>
          <a:off x="3400996" y="465174"/>
          <a:ext cx="3713607" cy="3713607"/>
        </a:xfrm>
        <a:custGeom>
          <a:avLst/>
          <a:gdLst/>
          <a:ahLst/>
          <a:cxnLst/>
          <a:rect l="0" t="0" r="0" b="0"/>
          <a:pathLst>
            <a:path>
              <a:moveTo>
                <a:pt x="323018" y="810274"/>
              </a:moveTo>
              <a:arcTo wR="1856803" hR="1856803" stAng="12858385" swAng="1965558"/>
            </a:path>
          </a:pathLst>
        </a:custGeom>
        <a:noFill/>
        <a:ln w="6350" cap="flat" cmpd="sng" algn="ctr">
          <a:solidFill>
            <a:schemeClr val="accent4">
              <a:hueOff val="9800891"/>
              <a:satOff val="-40777"/>
              <a:lumOff val="9608"/>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buNone/>
            </a:pPr>
            <a:r>
              <a:rPr b="0" lang="fr-FR" sz="4400" spc="-1" strike="noStrike">
                <a:solidFill>
                  <a:srgbClr val="000000"/>
                </a:solidFill>
                <a:latin typeface="Calibri"/>
              </a:rPr>
              <a:t>Cliquez pour déplacer la diapo</a:t>
            </a:r>
            <a:endParaRPr b="0" lang="fr-FR" sz="4400" spc="-1" strike="noStrike">
              <a:solidFill>
                <a:srgbClr val="000000"/>
              </a:solidFill>
              <a:latin typeface="Calibri"/>
            </a:endParaRPr>
          </a:p>
        </p:txBody>
      </p:sp>
      <p:sp>
        <p:nvSpPr>
          <p:cNvPr id="8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fr-FR" sz="2000" spc="-1" strike="noStrike">
                <a:solidFill>
                  <a:srgbClr val="000000"/>
                </a:solidFill>
                <a:latin typeface="Calibri"/>
              </a:rPr>
              <a:t>Cliquez pour modifier le format des notes</a:t>
            </a:r>
            <a:endParaRPr b="0" lang="fr-FR" sz="2000" spc="-1" strike="noStrike">
              <a:solidFill>
                <a:srgbClr val="000000"/>
              </a:solidFill>
              <a:latin typeface="Calibri"/>
            </a:endParaRPr>
          </a:p>
        </p:txBody>
      </p:sp>
      <p:sp>
        <p:nvSpPr>
          <p:cNvPr id="84"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fr-FR" sz="1400" spc="-1" strike="noStrike">
                <a:solidFill>
                  <a:srgbClr val="000000"/>
                </a:solidFill>
                <a:latin typeface="Calibri"/>
              </a:rPr>
              <a:t>&lt;en-tête&gt;</a:t>
            </a:r>
            <a:endParaRPr b="0" lang="fr-FR" sz="1400" spc="-1" strike="noStrike">
              <a:solidFill>
                <a:srgbClr val="000000"/>
              </a:solidFill>
              <a:latin typeface="Calibri"/>
            </a:endParaRPr>
          </a:p>
        </p:txBody>
      </p:sp>
      <p:sp>
        <p:nvSpPr>
          <p:cNvPr id="85" name="PlaceHolder 4"/>
          <p:cNvSpPr>
            <a:spLocks noGrp="1"/>
          </p:cNvSpPr>
          <p:nvPr>
            <p:ph type="dt" idx="7"/>
          </p:nvPr>
        </p:nvSpPr>
        <p:spPr>
          <a:xfrm>
            <a:off x="4278960" y="0"/>
            <a:ext cx="3280680" cy="534240"/>
          </a:xfrm>
          <a:prstGeom prst="rect">
            <a:avLst/>
          </a:prstGeom>
          <a:noFill/>
          <a:ln w="0">
            <a:noFill/>
          </a:ln>
        </p:spPr>
        <p:txBody>
          <a:bodyPr lIns="0" rIns="0" tIns="0" bIns="0" anchor="t">
            <a:noAutofit/>
          </a:bodyPr>
          <a:lstStyle>
            <a:lvl1pPr algn="r">
              <a:buNone/>
              <a:defRPr b="0" lang="fr-FR" sz="1400" spc="-1" strike="noStrike">
                <a:solidFill>
                  <a:srgbClr val="000000"/>
                </a:solidFill>
                <a:latin typeface="Calibri"/>
              </a:defRPr>
            </a:lvl1pPr>
          </a:lstStyle>
          <a:p>
            <a:pPr algn="r">
              <a:buNone/>
            </a:pPr>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86" name="PlaceHolder 5"/>
          <p:cNvSpPr>
            <a:spLocks noGrp="1"/>
          </p:cNvSpPr>
          <p:nvPr>
            <p:ph type="ftr" idx="8"/>
          </p:nvPr>
        </p:nvSpPr>
        <p:spPr>
          <a:xfrm>
            <a:off x="0" y="10157400"/>
            <a:ext cx="3280680" cy="534240"/>
          </a:xfrm>
          <a:prstGeom prst="rect">
            <a:avLst/>
          </a:prstGeom>
          <a:noFill/>
          <a:ln w="0">
            <a:noFill/>
          </a:ln>
        </p:spPr>
        <p:txBody>
          <a:bodyPr lIns="0" rIns="0" tIns="0" bIns="0" anchor="b">
            <a:noAutofit/>
          </a:bodyPr>
          <a:lstStyle>
            <a:lvl1pPr>
              <a:defRPr b="0" lang="fr-FR" sz="1400" spc="-1" strike="noStrike">
                <a:solidFill>
                  <a:srgbClr val="000000"/>
                </a:solidFill>
                <a:latin typeface="Calibri"/>
              </a:defRPr>
            </a:lvl1pPr>
          </a:lstStyle>
          <a:p>
            <a:r>
              <a:rPr b="0" lang="fr-FR" sz="1400" spc="-1" strike="noStrike">
                <a:solidFill>
                  <a:srgbClr val="000000"/>
                </a:solidFill>
                <a:latin typeface="Calibri"/>
              </a:rPr>
              <a:t>&lt;pied de page&gt;</a:t>
            </a:r>
            <a:endParaRPr b="0" lang="fr-FR" sz="1400" spc="-1" strike="noStrike">
              <a:solidFill>
                <a:srgbClr val="000000"/>
              </a:solidFill>
              <a:latin typeface="Calibri"/>
            </a:endParaRPr>
          </a:p>
        </p:txBody>
      </p:sp>
      <p:sp>
        <p:nvSpPr>
          <p:cNvPr id="87" name="PlaceHolder 6"/>
          <p:cNvSpPr>
            <a:spLocks noGrp="1"/>
          </p:cNvSpPr>
          <p:nvPr>
            <p:ph type="sldNum" idx="9"/>
          </p:nvPr>
        </p:nvSpPr>
        <p:spPr>
          <a:xfrm>
            <a:off x="4278960" y="10157400"/>
            <a:ext cx="3280680" cy="534240"/>
          </a:xfrm>
          <a:prstGeom prst="rect">
            <a:avLst/>
          </a:prstGeom>
          <a:noFill/>
          <a:ln w="0">
            <a:noFill/>
          </a:ln>
        </p:spPr>
        <p:txBody>
          <a:bodyPr lIns="0" rIns="0" tIns="0" bIns="0" anchor="b">
            <a:noAutofit/>
          </a:bodyPr>
          <a:lstStyle>
            <a:lvl1pPr algn="r">
              <a:buNone/>
              <a:defRPr b="0" lang="fr-FR" sz="1400" spc="-1" strike="noStrike">
                <a:solidFill>
                  <a:srgbClr val="000000"/>
                </a:solidFill>
                <a:latin typeface="Calibri"/>
              </a:defRPr>
            </a:lvl1pPr>
          </a:lstStyle>
          <a:p>
            <a:pPr algn="r">
              <a:buNone/>
            </a:pPr>
            <a:fld id="{57CDAEE6-C1DA-46D5-9C39-158784F7EBDD}" type="slidenum">
              <a:rPr b="0" lang="fr-FR" sz="1400" spc="-1" strike="noStrike">
                <a:solidFill>
                  <a:srgbClr val="000000"/>
                </a:solidFill>
                <a:latin typeface="Calibri"/>
              </a:rPr>
              <a:t>&lt;numéro&gt;</a:t>
            </a:fld>
            <a:endParaRPr b="0" lang="fr-FR" sz="14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1" name="PlaceHolder 1"/>
          <p:cNvSpPr>
            <a:spLocks noGrp="1"/>
          </p:cNvSpPr>
          <p:nvPr>
            <p:ph type="sldImg"/>
          </p:nvPr>
        </p:nvSpPr>
        <p:spPr>
          <a:xfrm>
            <a:off x="685800" y="1143000"/>
            <a:ext cx="5485680" cy="3085560"/>
          </a:xfrm>
          <a:prstGeom prst="rect">
            <a:avLst/>
          </a:prstGeom>
          <a:ln w="0">
            <a:noFill/>
          </a:ln>
        </p:spPr>
      </p:sp>
      <p:sp>
        <p:nvSpPr>
          <p:cNvPr id="352"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353" name="PlaceHolder 3"/>
          <p:cNvSpPr>
            <a:spLocks noGrp="1"/>
          </p:cNvSpPr>
          <p:nvPr>
            <p:ph type="sldNum" idx="10"/>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84B92E83-2B9D-4FD1-8E40-029297B8B6F2}"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9" name="PlaceHolder 1"/>
          <p:cNvSpPr>
            <a:spLocks noGrp="1"/>
          </p:cNvSpPr>
          <p:nvPr>
            <p:ph type="sldImg"/>
          </p:nvPr>
        </p:nvSpPr>
        <p:spPr>
          <a:xfrm>
            <a:off x="685800" y="1143000"/>
            <a:ext cx="5485680" cy="3085560"/>
          </a:xfrm>
          <a:prstGeom prst="rect">
            <a:avLst/>
          </a:prstGeom>
          <a:ln w="0">
            <a:noFill/>
          </a:ln>
        </p:spPr>
      </p:sp>
      <p:sp>
        <p:nvSpPr>
          <p:cNvPr id="370"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371" name="PlaceHolder 3"/>
          <p:cNvSpPr>
            <a:spLocks noGrp="1"/>
          </p:cNvSpPr>
          <p:nvPr>
            <p:ph type="sldNum" idx="16"/>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4377100D-1CCC-44D8-BC74-FECFFA9C5D0C}"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PlaceHolder 1"/>
          <p:cNvSpPr>
            <a:spLocks noGrp="1"/>
          </p:cNvSpPr>
          <p:nvPr>
            <p:ph type="sldImg"/>
          </p:nvPr>
        </p:nvSpPr>
        <p:spPr>
          <a:xfrm>
            <a:off x="685800" y="1143000"/>
            <a:ext cx="5485680" cy="3085560"/>
          </a:xfrm>
          <a:prstGeom prst="rect">
            <a:avLst/>
          </a:prstGeom>
          <a:ln w="0">
            <a:noFill/>
          </a:ln>
        </p:spPr>
      </p:sp>
      <p:sp>
        <p:nvSpPr>
          <p:cNvPr id="373"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CD</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33 millions de participations bénévoles en 2017.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Plus de 90 % sont réalisées dans des associations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Dont 46 % dans Loisirs, sport et culture : p</a:t>
            </a:r>
            <a:r>
              <a:rPr b="0" lang="fr-FR" sz="2000" spc="-1" strike="noStrike">
                <a:solidFill>
                  <a:srgbClr val="000000"/>
                </a:solidFill>
                <a:latin typeface="Times New Roman"/>
              </a:rPr>
              <a:t>rès de la moitié des participations bénévoles se concentre sur des activités à caractère récréatif </a:t>
            </a:r>
            <a:endParaRPr b="0" lang="fr-FR" sz="2000" spc="-1" strike="noStrike">
              <a:solidFill>
                <a:srgbClr val="000000"/>
              </a:solidFill>
              <a:latin typeface="Calibri"/>
            </a:endParaRPr>
          </a:p>
          <a:p>
            <a:pPr marL="216000" indent="-216000">
              <a:lnSpc>
                <a:spcPct val="100000"/>
              </a:lnSpc>
              <a:buNone/>
              <a:tabLst>
                <a:tab algn="l" pos="0"/>
              </a:tabLst>
            </a:pPr>
            <a:endParaRPr b="0" lang="fr-FR" sz="2000" spc="-1" strike="noStrike">
              <a:solidFill>
                <a:srgbClr val="000000"/>
              </a:solidFill>
              <a:latin typeface="Calibri"/>
            </a:endParaRPr>
          </a:p>
        </p:txBody>
      </p:sp>
      <p:sp>
        <p:nvSpPr>
          <p:cNvPr id="374" name="PlaceHolder 3"/>
          <p:cNvSpPr>
            <a:spLocks noGrp="1"/>
          </p:cNvSpPr>
          <p:nvPr>
            <p:ph type="sldNum" idx="17"/>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89D430DA-ADBA-4A30-BF33-164D9ABDAB66}"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5" name="PlaceHolder 1"/>
          <p:cNvSpPr>
            <a:spLocks noGrp="1"/>
          </p:cNvSpPr>
          <p:nvPr>
            <p:ph type="sldImg"/>
          </p:nvPr>
        </p:nvSpPr>
        <p:spPr>
          <a:xfrm>
            <a:off x="685800" y="1143000"/>
            <a:ext cx="5485680" cy="3085560"/>
          </a:xfrm>
          <a:prstGeom prst="rect">
            <a:avLst/>
          </a:prstGeom>
          <a:ln w="0">
            <a:noFill/>
          </a:ln>
        </p:spPr>
      </p:sp>
      <p:sp>
        <p:nvSpPr>
          <p:cNvPr id="376"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en-US" sz="2000" spc="-1" strike="noStrike">
                <a:solidFill>
                  <a:srgbClr val="000000"/>
                </a:solidFill>
                <a:latin typeface="Arial"/>
              </a:rPr>
              <a:t>NP</a:t>
            </a:r>
            <a:endParaRPr b="0" lang="fr-FR" sz="2000" spc="-1" strike="noStrike">
              <a:solidFill>
                <a:srgbClr val="000000"/>
              </a:solidFill>
              <a:latin typeface="Calibri"/>
            </a:endParaRPr>
          </a:p>
        </p:txBody>
      </p:sp>
      <p:sp>
        <p:nvSpPr>
          <p:cNvPr id="377" name="PlaceHolder 3"/>
          <p:cNvSpPr>
            <a:spLocks noGrp="1"/>
          </p:cNvSpPr>
          <p:nvPr>
            <p:ph type="sldNum" idx="18"/>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5C979F49-D0E1-4F53-9A2E-6C264E059963}"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8" name="PlaceHolder 1"/>
          <p:cNvSpPr>
            <a:spLocks noGrp="1"/>
          </p:cNvSpPr>
          <p:nvPr>
            <p:ph type="sldImg"/>
          </p:nvPr>
        </p:nvSpPr>
        <p:spPr>
          <a:xfrm>
            <a:off x="685800" y="1143000"/>
            <a:ext cx="5485680" cy="3085560"/>
          </a:xfrm>
          <a:prstGeom prst="rect">
            <a:avLst/>
          </a:prstGeom>
          <a:ln w="0">
            <a:noFill/>
          </a:ln>
        </p:spPr>
      </p:sp>
      <p:sp>
        <p:nvSpPr>
          <p:cNvPr id="379"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NP</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L’ensemble des budgets associatifs représente 113,3 milliard d’euros en 2017. SOIT 3,3 % du PIB de la France en 2017.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Ils augmentent au même rythme que le PIB, et en tenant compte de l’inflation, on peut dire que les budgets associatifs stagnent. Ce qui est une rupture. </a:t>
            </a:r>
            <a:endParaRPr b="0" lang="fr-FR" sz="2000" spc="-1" strike="noStrike">
              <a:solidFill>
                <a:srgbClr val="000000"/>
              </a:solidFill>
              <a:latin typeface="Calibri"/>
            </a:endParaRPr>
          </a:p>
          <a:p>
            <a:pPr marL="216000" indent="-216000">
              <a:lnSpc>
                <a:spcPct val="100000"/>
              </a:lnSpc>
              <a:buNone/>
              <a:tabLst>
                <a:tab algn="l" pos="0"/>
              </a:tabLst>
            </a:pPr>
            <a:r>
              <a:rPr b="1" lang="fr-FR" sz="2000" spc="-1" strike="noStrike">
                <a:solidFill>
                  <a:srgbClr val="000000"/>
                </a:solidFill>
                <a:latin typeface="Arial"/>
              </a:rPr>
              <a:t>Les budgets se concentrent sur les grandes associations :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Les quelques 19 500 grandes associations qui gèrent un budget supérieur à 500 000€ représentent 1,3 % du nombre d’associations – mais 13,1 % du nombre d’employeuses - et réalisent 71 % du budget total cumulé du secteur associatif.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75% des associations gèrent un budget inférieur à 10k€ par an</a:t>
            </a:r>
            <a:endParaRPr b="0" lang="fr-FR" sz="2000" spc="-1" strike="noStrike">
              <a:solidFill>
                <a:srgbClr val="000000"/>
              </a:solidFill>
              <a:latin typeface="Calibri"/>
            </a:endParaRPr>
          </a:p>
          <a:p>
            <a:pPr marL="216000" indent="-216000">
              <a:lnSpc>
                <a:spcPct val="100000"/>
              </a:lnSpc>
              <a:buNone/>
              <a:tabLst>
                <a:tab algn="l" pos="0"/>
              </a:tabLst>
            </a:pPr>
            <a:endParaRPr b="0" lang="fr-FR" sz="2000" spc="-1" strike="noStrike">
              <a:solidFill>
                <a:srgbClr val="000000"/>
              </a:solidFill>
              <a:latin typeface="Calibri"/>
            </a:endParaRPr>
          </a:p>
        </p:txBody>
      </p:sp>
      <p:sp>
        <p:nvSpPr>
          <p:cNvPr id="380" name="PlaceHolder 3"/>
          <p:cNvSpPr>
            <a:spLocks noGrp="1"/>
          </p:cNvSpPr>
          <p:nvPr>
            <p:ph type="sldNum" idx="19"/>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D3FF6173-B069-44F5-9615-2CA6EF4FD8C4}"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1" name="PlaceHolder 1"/>
          <p:cNvSpPr>
            <a:spLocks noGrp="1"/>
          </p:cNvSpPr>
          <p:nvPr>
            <p:ph type="sldImg"/>
          </p:nvPr>
        </p:nvSpPr>
        <p:spPr>
          <a:xfrm>
            <a:off x="685800" y="1143000"/>
            <a:ext cx="5485680" cy="3085560"/>
          </a:xfrm>
          <a:prstGeom prst="rect">
            <a:avLst/>
          </a:prstGeom>
          <a:ln w="0">
            <a:noFill/>
          </a:ln>
        </p:spPr>
      </p:sp>
      <p:sp>
        <p:nvSpPr>
          <p:cNvPr id="382"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383" name="PlaceHolder 3"/>
          <p:cNvSpPr>
            <a:spLocks noGrp="1"/>
          </p:cNvSpPr>
          <p:nvPr>
            <p:ph type="sldNum" idx="20"/>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078715B7-A8A7-4B28-929A-457FBF044CC2}"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4" name="PlaceHolder 1"/>
          <p:cNvSpPr>
            <a:spLocks noGrp="1"/>
          </p:cNvSpPr>
          <p:nvPr>
            <p:ph type="sldImg"/>
          </p:nvPr>
        </p:nvSpPr>
        <p:spPr>
          <a:xfrm>
            <a:off x="685800" y="1143000"/>
            <a:ext cx="5485680" cy="3085560"/>
          </a:xfrm>
          <a:prstGeom prst="rect">
            <a:avLst/>
          </a:prstGeom>
          <a:ln w="0">
            <a:noFill/>
          </a:ln>
        </p:spPr>
      </p:sp>
      <p:sp>
        <p:nvSpPr>
          <p:cNvPr id="385"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en-US" sz="2000" spc="-1" strike="noStrike">
                <a:solidFill>
                  <a:srgbClr val="000000"/>
                </a:solidFill>
                <a:latin typeface="Arial"/>
              </a:rPr>
              <a:t>CD</a:t>
            </a:r>
            <a:endParaRPr b="0" lang="fr-FR" sz="2000" spc="-1" strike="noStrike">
              <a:solidFill>
                <a:srgbClr val="000000"/>
              </a:solidFill>
              <a:latin typeface="Calibri"/>
            </a:endParaRPr>
          </a:p>
        </p:txBody>
      </p:sp>
      <p:sp>
        <p:nvSpPr>
          <p:cNvPr id="386" name="PlaceHolder 3"/>
          <p:cNvSpPr>
            <a:spLocks noGrp="1"/>
          </p:cNvSpPr>
          <p:nvPr>
            <p:ph type="sldNum" idx="21"/>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86B98E3D-A5ED-4543-BF2F-8C954B8C0924}"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7" name="PlaceHolder 1"/>
          <p:cNvSpPr>
            <a:spLocks noGrp="1"/>
          </p:cNvSpPr>
          <p:nvPr>
            <p:ph type="sldImg"/>
          </p:nvPr>
        </p:nvSpPr>
        <p:spPr>
          <a:xfrm>
            <a:off x="685800" y="1143000"/>
            <a:ext cx="5485680" cy="3085560"/>
          </a:xfrm>
          <a:prstGeom prst="rect">
            <a:avLst/>
          </a:prstGeom>
          <a:ln w="0">
            <a:noFill/>
          </a:ln>
        </p:spPr>
      </p:sp>
      <p:sp>
        <p:nvSpPr>
          <p:cNvPr id="388"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389" name="PlaceHolder 3"/>
          <p:cNvSpPr>
            <a:spLocks noGrp="1"/>
          </p:cNvSpPr>
          <p:nvPr>
            <p:ph type="sldNum" idx="22"/>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A6F9DD72-9D55-492D-AA8A-708B10B033B0}"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0" name="PlaceHolder 1"/>
          <p:cNvSpPr>
            <a:spLocks noGrp="1"/>
          </p:cNvSpPr>
          <p:nvPr>
            <p:ph type="sldImg"/>
          </p:nvPr>
        </p:nvSpPr>
        <p:spPr>
          <a:xfrm>
            <a:off x="685800" y="1143000"/>
            <a:ext cx="5485680" cy="3085560"/>
          </a:xfrm>
          <a:prstGeom prst="rect">
            <a:avLst/>
          </a:prstGeom>
          <a:ln w="0">
            <a:noFill/>
          </a:ln>
        </p:spPr>
      </p:sp>
      <p:sp>
        <p:nvSpPr>
          <p:cNvPr id="391"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CD</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On parle ici des associations déclarées.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répertoriées dans le RNA</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considérées vivantes quand des modifications sont déclarées (changement de statuts, de dirigeants, dépôts des comptes)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La croissance du nombre d’associations est davantage portée par les petites associations sans salarié, sauf dans le champs de la culture et de la défense des droits et des causes</a:t>
            </a:r>
            <a:endParaRPr b="0" lang="fr-FR" sz="2000" spc="-1" strike="noStrike">
              <a:solidFill>
                <a:srgbClr val="000000"/>
              </a:solidFill>
              <a:latin typeface="Calibri"/>
            </a:endParaRPr>
          </a:p>
        </p:txBody>
      </p:sp>
      <p:sp>
        <p:nvSpPr>
          <p:cNvPr id="392" name="PlaceHolder 3"/>
          <p:cNvSpPr>
            <a:spLocks noGrp="1"/>
          </p:cNvSpPr>
          <p:nvPr>
            <p:ph type="sldNum" idx="23"/>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070257F6-669B-418D-8BE6-8318F524CC48}"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3" name="PlaceHolder 1"/>
          <p:cNvSpPr>
            <a:spLocks noGrp="1"/>
          </p:cNvSpPr>
          <p:nvPr>
            <p:ph type="sldImg"/>
          </p:nvPr>
        </p:nvSpPr>
        <p:spPr>
          <a:xfrm>
            <a:off x="685800" y="1143000"/>
            <a:ext cx="5485680" cy="3085560"/>
          </a:xfrm>
          <a:prstGeom prst="rect">
            <a:avLst/>
          </a:prstGeom>
          <a:ln w="0">
            <a:noFill/>
          </a:ln>
        </p:spPr>
      </p:sp>
      <p:sp>
        <p:nvSpPr>
          <p:cNvPr id="394"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CD</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On parle ici des associations déclarées.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répertoriées dans le RNA</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considérées vivantes quand des modifications sont déclarées (changement de statuts, de dirigeants, dépôts des comptes)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La croissance du nombre d’associations est davantage portée par les petites associations sans salarié, sauf dans le champs de la culture et de la défense des droits et des causes</a:t>
            </a:r>
            <a:endParaRPr b="0" lang="fr-FR" sz="2000" spc="-1" strike="noStrike">
              <a:solidFill>
                <a:srgbClr val="000000"/>
              </a:solidFill>
              <a:latin typeface="Calibri"/>
            </a:endParaRPr>
          </a:p>
        </p:txBody>
      </p:sp>
      <p:sp>
        <p:nvSpPr>
          <p:cNvPr id="395" name="PlaceHolder 3"/>
          <p:cNvSpPr>
            <a:spLocks noGrp="1"/>
          </p:cNvSpPr>
          <p:nvPr>
            <p:ph type="sldNum" idx="24"/>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6C7831A4-7FBC-4E13-96CF-3D23EF8478DC}"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6" name="PlaceHolder 1"/>
          <p:cNvSpPr>
            <a:spLocks noGrp="1"/>
          </p:cNvSpPr>
          <p:nvPr>
            <p:ph type="sldImg"/>
          </p:nvPr>
        </p:nvSpPr>
        <p:spPr>
          <a:xfrm>
            <a:off x="685800" y="1143000"/>
            <a:ext cx="5485680" cy="3085560"/>
          </a:xfrm>
          <a:prstGeom prst="rect">
            <a:avLst/>
          </a:prstGeom>
          <a:ln w="0">
            <a:noFill/>
          </a:ln>
        </p:spPr>
      </p:sp>
      <p:sp>
        <p:nvSpPr>
          <p:cNvPr id="397"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1" lang="fr-FR" sz="900" spc="-1" strike="noStrike">
                <a:solidFill>
                  <a:srgbClr val="000000"/>
                </a:solidFill>
                <a:latin typeface="Arial"/>
              </a:rPr>
              <a:t>AL</a:t>
            </a:r>
            <a:endParaRPr b="0" lang="fr-FR" sz="900" spc="-1" strike="noStrike">
              <a:solidFill>
                <a:srgbClr val="000000"/>
              </a:solidFill>
              <a:latin typeface="Calibri"/>
            </a:endParaRPr>
          </a:p>
          <a:p>
            <a:pPr marL="216000" indent="-216000">
              <a:lnSpc>
                <a:spcPct val="100000"/>
              </a:lnSpc>
              <a:buNone/>
              <a:tabLst>
                <a:tab algn="l" pos="0"/>
              </a:tabLst>
            </a:pPr>
            <a:endParaRPr b="0" lang="fr-FR" sz="900" spc="-1" strike="noStrike">
              <a:solidFill>
                <a:srgbClr val="000000"/>
              </a:solidFill>
              <a:latin typeface="Calibri"/>
            </a:endParaRPr>
          </a:p>
        </p:txBody>
      </p:sp>
      <p:sp>
        <p:nvSpPr>
          <p:cNvPr id="398" name="PlaceHolder 3"/>
          <p:cNvSpPr>
            <a:spLocks noGrp="1"/>
          </p:cNvSpPr>
          <p:nvPr>
            <p:ph type="sldNum" idx="25"/>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702E07B8-3D47-48AF-B05C-DCDEBB039E88}"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PlaceHolder 1"/>
          <p:cNvSpPr>
            <a:spLocks noGrp="1"/>
          </p:cNvSpPr>
          <p:nvPr>
            <p:ph type="sldImg"/>
          </p:nvPr>
        </p:nvSpPr>
        <p:spPr>
          <a:xfrm>
            <a:off x="685800" y="1143000"/>
            <a:ext cx="5485680" cy="3085560"/>
          </a:xfrm>
          <a:prstGeom prst="rect">
            <a:avLst/>
          </a:prstGeom>
          <a:ln w="0">
            <a:noFill/>
          </a:ln>
        </p:spPr>
      </p:sp>
      <p:sp>
        <p:nvSpPr>
          <p:cNvPr id="355"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356" name="PlaceHolder 3"/>
          <p:cNvSpPr>
            <a:spLocks noGrp="1"/>
          </p:cNvSpPr>
          <p:nvPr>
            <p:ph type="sldNum" idx="11"/>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C6608B3A-DD84-4FF0-A374-8B9BFB9869AA}"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9" name="PlaceHolder 1"/>
          <p:cNvSpPr>
            <a:spLocks noGrp="1"/>
          </p:cNvSpPr>
          <p:nvPr>
            <p:ph type="sldImg"/>
          </p:nvPr>
        </p:nvSpPr>
        <p:spPr>
          <a:xfrm>
            <a:off x="685800" y="1143000"/>
            <a:ext cx="5485680" cy="3085560"/>
          </a:xfrm>
          <a:prstGeom prst="rect">
            <a:avLst/>
          </a:prstGeom>
          <a:ln w="0">
            <a:noFill/>
          </a:ln>
        </p:spPr>
      </p:sp>
      <p:sp>
        <p:nvSpPr>
          <p:cNvPr id="400"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01" name="PlaceHolder 3"/>
          <p:cNvSpPr>
            <a:spLocks noGrp="1"/>
          </p:cNvSpPr>
          <p:nvPr>
            <p:ph type="sldNum" idx="26"/>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4B79D816-FC97-4A43-9687-1F3595C127E6}"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2" name="PlaceHolder 1"/>
          <p:cNvSpPr>
            <a:spLocks noGrp="1"/>
          </p:cNvSpPr>
          <p:nvPr>
            <p:ph type="sldImg"/>
          </p:nvPr>
        </p:nvSpPr>
        <p:spPr>
          <a:xfrm>
            <a:off x="685800" y="1143000"/>
            <a:ext cx="5485680" cy="3085560"/>
          </a:xfrm>
          <a:prstGeom prst="rect">
            <a:avLst/>
          </a:prstGeom>
          <a:ln w="0">
            <a:noFill/>
          </a:ln>
        </p:spPr>
      </p:sp>
      <p:sp>
        <p:nvSpPr>
          <p:cNvPr id="403"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04" name="PlaceHolder 3"/>
          <p:cNvSpPr>
            <a:spLocks noGrp="1"/>
          </p:cNvSpPr>
          <p:nvPr>
            <p:ph type="sldNum" idx="27"/>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5E85DE7F-367E-4AE5-B7E2-B24989C9B51F}"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5" name="PlaceHolder 1"/>
          <p:cNvSpPr>
            <a:spLocks noGrp="1"/>
          </p:cNvSpPr>
          <p:nvPr>
            <p:ph type="sldImg"/>
          </p:nvPr>
        </p:nvSpPr>
        <p:spPr>
          <a:xfrm>
            <a:off x="685800" y="1143000"/>
            <a:ext cx="5485680" cy="3085560"/>
          </a:xfrm>
          <a:prstGeom prst="rect">
            <a:avLst/>
          </a:prstGeom>
          <a:ln w="0">
            <a:noFill/>
          </a:ln>
        </p:spPr>
      </p:sp>
      <p:sp>
        <p:nvSpPr>
          <p:cNvPr id="406"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07" name="PlaceHolder 3"/>
          <p:cNvSpPr>
            <a:spLocks noGrp="1"/>
          </p:cNvSpPr>
          <p:nvPr>
            <p:ph type="sldNum" idx="28"/>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F7DCA177-CAE6-4B84-8627-E36ACDCF4FC5}"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8" name="PlaceHolder 1"/>
          <p:cNvSpPr>
            <a:spLocks noGrp="1"/>
          </p:cNvSpPr>
          <p:nvPr>
            <p:ph type="sldImg"/>
          </p:nvPr>
        </p:nvSpPr>
        <p:spPr>
          <a:xfrm>
            <a:off x="685800" y="1143000"/>
            <a:ext cx="5485680" cy="3085560"/>
          </a:xfrm>
          <a:prstGeom prst="rect">
            <a:avLst/>
          </a:prstGeom>
          <a:ln w="0">
            <a:noFill/>
          </a:ln>
        </p:spPr>
      </p:sp>
      <p:sp>
        <p:nvSpPr>
          <p:cNvPr id="409"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10" name="PlaceHolder 3"/>
          <p:cNvSpPr>
            <a:spLocks noGrp="1"/>
          </p:cNvSpPr>
          <p:nvPr>
            <p:ph type="sldNum" idx="29"/>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C00DD90C-B357-454E-BBCF-2BBA247F32F4}"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1" name="PlaceHolder 1"/>
          <p:cNvSpPr>
            <a:spLocks noGrp="1"/>
          </p:cNvSpPr>
          <p:nvPr>
            <p:ph type="sldImg"/>
          </p:nvPr>
        </p:nvSpPr>
        <p:spPr>
          <a:xfrm>
            <a:off x="685800" y="1143000"/>
            <a:ext cx="5485680" cy="3085560"/>
          </a:xfrm>
          <a:prstGeom prst="rect">
            <a:avLst/>
          </a:prstGeom>
          <a:ln w="0">
            <a:noFill/>
          </a:ln>
        </p:spPr>
      </p:sp>
      <p:sp>
        <p:nvSpPr>
          <p:cNvPr id="412"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13" name="PlaceHolder 3"/>
          <p:cNvSpPr>
            <a:spLocks noGrp="1"/>
          </p:cNvSpPr>
          <p:nvPr>
            <p:ph type="sldNum" idx="30"/>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AD78F8FC-406F-4ABF-97CE-4C576AD7CD5B}"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PlaceHolder 1"/>
          <p:cNvSpPr>
            <a:spLocks noGrp="1"/>
          </p:cNvSpPr>
          <p:nvPr>
            <p:ph type="sldImg"/>
          </p:nvPr>
        </p:nvSpPr>
        <p:spPr>
          <a:xfrm>
            <a:off x="685800" y="1143000"/>
            <a:ext cx="5485680" cy="3085560"/>
          </a:xfrm>
          <a:prstGeom prst="rect">
            <a:avLst/>
          </a:prstGeom>
          <a:ln w="0">
            <a:noFill/>
          </a:ln>
        </p:spPr>
      </p:sp>
      <p:sp>
        <p:nvSpPr>
          <p:cNvPr id="415"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1" lang="fr-FR" sz="900" spc="-1" strike="noStrike">
                <a:solidFill>
                  <a:srgbClr val="000000"/>
                </a:solidFill>
                <a:latin typeface="Arial"/>
              </a:rPr>
              <a:t>AL</a:t>
            </a:r>
            <a:endParaRPr b="0" lang="fr-FR" sz="900" spc="-1" strike="noStrike">
              <a:solidFill>
                <a:srgbClr val="000000"/>
              </a:solidFill>
              <a:latin typeface="Calibri"/>
            </a:endParaRPr>
          </a:p>
          <a:p>
            <a:pPr marL="216000" indent="-216000">
              <a:lnSpc>
                <a:spcPct val="100000"/>
              </a:lnSpc>
              <a:buNone/>
              <a:tabLst>
                <a:tab algn="l" pos="0"/>
              </a:tabLst>
            </a:pPr>
            <a:endParaRPr b="0" lang="fr-FR" sz="900" spc="-1" strike="noStrike">
              <a:solidFill>
                <a:srgbClr val="000000"/>
              </a:solidFill>
              <a:latin typeface="Calibri"/>
            </a:endParaRPr>
          </a:p>
        </p:txBody>
      </p:sp>
      <p:sp>
        <p:nvSpPr>
          <p:cNvPr id="416" name="PlaceHolder 3"/>
          <p:cNvSpPr>
            <a:spLocks noGrp="1"/>
          </p:cNvSpPr>
          <p:nvPr>
            <p:ph type="sldNum" idx="31"/>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B6817E0D-1D8C-42D6-9496-7187A0FCBFAA}"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7" name="PlaceHolder 1"/>
          <p:cNvSpPr>
            <a:spLocks noGrp="1"/>
          </p:cNvSpPr>
          <p:nvPr>
            <p:ph type="sldImg"/>
          </p:nvPr>
        </p:nvSpPr>
        <p:spPr>
          <a:xfrm>
            <a:off x="685800" y="1143000"/>
            <a:ext cx="5485680" cy="3085560"/>
          </a:xfrm>
          <a:prstGeom prst="rect">
            <a:avLst/>
          </a:prstGeom>
          <a:ln w="0">
            <a:noFill/>
          </a:ln>
        </p:spPr>
      </p:sp>
      <p:sp>
        <p:nvSpPr>
          <p:cNvPr id="418"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19" name="PlaceHolder 3"/>
          <p:cNvSpPr>
            <a:spLocks noGrp="1"/>
          </p:cNvSpPr>
          <p:nvPr>
            <p:ph type="sldNum" idx="32"/>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E56476E9-D020-4573-8848-F5E9A49A45EC}"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0" name="PlaceHolder 1"/>
          <p:cNvSpPr>
            <a:spLocks noGrp="1"/>
          </p:cNvSpPr>
          <p:nvPr>
            <p:ph type="sldImg"/>
          </p:nvPr>
        </p:nvSpPr>
        <p:spPr>
          <a:xfrm>
            <a:off x="685800" y="1143000"/>
            <a:ext cx="5485680" cy="3085560"/>
          </a:xfrm>
          <a:prstGeom prst="rect">
            <a:avLst/>
          </a:prstGeom>
          <a:ln w="0">
            <a:noFill/>
          </a:ln>
        </p:spPr>
      </p:sp>
      <p:sp>
        <p:nvSpPr>
          <p:cNvPr id="421"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22" name="PlaceHolder 3"/>
          <p:cNvSpPr>
            <a:spLocks noGrp="1"/>
          </p:cNvSpPr>
          <p:nvPr>
            <p:ph type="sldNum" idx="33"/>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F792ED10-354D-4DDF-B018-2F4E756D5667}"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3" name="PlaceHolder 1"/>
          <p:cNvSpPr>
            <a:spLocks noGrp="1"/>
          </p:cNvSpPr>
          <p:nvPr>
            <p:ph type="sldImg"/>
          </p:nvPr>
        </p:nvSpPr>
        <p:spPr>
          <a:xfrm>
            <a:off x="685800" y="1143000"/>
            <a:ext cx="5485680" cy="3085560"/>
          </a:xfrm>
          <a:prstGeom prst="rect">
            <a:avLst/>
          </a:prstGeom>
          <a:ln w="0">
            <a:noFill/>
          </a:ln>
        </p:spPr>
      </p:sp>
      <p:sp>
        <p:nvSpPr>
          <p:cNvPr id="424"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endParaRPr b="0" lang="fr-FR" sz="1800" spc="-1" strike="noStrike">
              <a:solidFill>
                <a:srgbClr val="000000"/>
              </a:solidFill>
              <a:latin typeface="Calibri"/>
            </a:endParaRPr>
          </a:p>
        </p:txBody>
      </p:sp>
      <p:sp>
        <p:nvSpPr>
          <p:cNvPr id="425" name="PlaceHolder 3"/>
          <p:cNvSpPr>
            <a:spLocks noGrp="1"/>
          </p:cNvSpPr>
          <p:nvPr>
            <p:ph type="sldNum" idx="34"/>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73809820-BA27-464F-96E4-E96D74291299}"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7" name="PlaceHolder 1"/>
          <p:cNvSpPr>
            <a:spLocks noGrp="1"/>
          </p:cNvSpPr>
          <p:nvPr>
            <p:ph type="sldImg"/>
          </p:nvPr>
        </p:nvSpPr>
        <p:spPr>
          <a:xfrm>
            <a:off x="685800" y="1143000"/>
            <a:ext cx="5485680" cy="3085560"/>
          </a:xfrm>
          <a:prstGeom prst="rect">
            <a:avLst/>
          </a:prstGeom>
          <a:ln w="0">
            <a:noFill/>
          </a:ln>
        </p:spPr>
      </p:sp>
      <p:sp>
        <p:nvSpPr>
          <p:cNvPr id="358"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CD</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On parle ici des associations déclarées.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répertoriées dans le RNA</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Elles sont considérées vivantes quand des modifications sont déclarées (changement de statuts, de dirigeants, dépôts des comptes)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La croissance du nombre d’associations est davantage portée par les petites associations sans salarié, sauf dans le champs de la culture et de la défense des droits et des causes</a:t>
            </a:r>
            <a:endParaRPr b="0" lang="fr-FR" sz="2000" spc="-1" strike="noStrike">
              <a:solidFill>
                <a:srgbClr val="000000"/>
              </a:solidFill>
              <a:latin typeface="Calibri"/>
            </a:endParaRPr>
          </a:p>
        </p:txBody>
      </p:sp>
      <p:sp>
        <p:nvSpPr>
          <p:cNvPr id="359" name="PlaceHolder 3"/>
          <p:cNvSpPr>
            <a:spLocks noGrp="1"/>
          </p:cNvSpPr>
          <p:nvPr>
            <p:ph type="sldNum" idx="12"/>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229B5B7D-253F-4959-B4D9-1A24F45108AB}"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0" name="PlaceHolder 1"/>
          <p:cNvSpPr>
            <a:spLocks noGrp="1"/>
          </p:cNvSpPr>
          <p:nvPr>
            <p:ph type="sldImg"/>
          </p:nvPr>
        </p:nvSpPr>
        <p:spPr>
          <a:xfrm>
            <a:off x="685800" y="1143000"/>
            <a:ext cx="5485680" cy="3085560"/>
          </a:xfrm>
          <a:prstGeom prst="rect">
            <a:avLst/>
          </a:prstGeom>
          <a:ln w="0">
            <a:noFill/>
          </a:ln>
        </p:spPr>
      </p:sp>
      <p:sp>
        <p:nvSpPr>
          <p:cNvPr id="361"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CD</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2002</a:t>
            </a:r>
            <a:r>
              <a:rPr b="0" lang="fr-FR" sz="1200" spc="-1" strike="noStrike">
                <a:solidFill>
                  <a:srgbClr val="000000"/>
                </a:solidFill>
                <a:latin typeface="+mn-lt"/>
                <a:ea typeface="+mn-ea"/>
              </a:rPr>
              <a:t> : 12 millions de bénévoles estimés (59,6 millions d’habitants en métropole)</a:t>
            </a:r>
            <a:endParaRPr b="0" lang="fr-FR" sz="1200" spc="-1" strike="noStrike">
              <a:solidFill>
                <a:srgbClr val="000000"/>
              </a:solidFill>
              <a:latin typeface="Calibri"/>
            </a:endParaRPr>
          </a:p>
          <a:p>
            <a:pPr marL="216000" indent="-216000">
              <a:lnSpc>
                <a:spcPct val="100000"/>
              </a:lnSpc>
              <a:buNone/>
              <a:tabLst>
                <a:tab algn="l" pos="0"/>
              </a:tabLst>
            </a:pPr>
            <a:r>
              <a:rPr b="0" lang="fr-FR" sz="1200" spc="-1" strike="noStrike">
                <a:solidFill>
                  <a:srgbClr val="000000"/>
                </a:solidFill>
                <a:latin typeface="+mn-lt"/>
                <a:ea typeface="+mn-ea"/>
              </a:rPr>
              <a:t>2010 : 16 millions de bénévoles estimés (64, 6 millions d’habitants en métropole)</a:t>
            </a:r>
            <a:endParaRPr b="0" lang="fr-FR" sz="1200" spc="-1" strike="noStrike">
              <a:solidFill>
                <a:srgbClr val="000000"/>
              </a:solidFill>
              <a:latin typeface="Calibri"/>
            </a:endParaRPr>
          </a:p>
          <a:p>
            <a:pPr marL="216000" indent="-216000">
              <a:lnSpc>
                <a:spcPct val="100000"/>
              </a:lnSpc>
              <a:buNone/>
              <a:tabLst>
                <a:tab algn="l" pos="0"/>
              </a:tabLst>
            </a:pPr>
            <a:r>
              <a:rPr b="0" lang="fr-FR" sz="1200" spc="-1" strike="noStrike">
                <a:solidFill>
                  <a:srgbClr val="000000"/>
                </a:solidFill>
                <a:latin typeface="+mn-lt"/>
                <a:ea typeface="+mn-ea"/>
              </a:rPr>
              <a:t>2017 : 22 millions de bénévoles estimés (66,9 millions d’habitants en métropole)</a:t>
            </a:r>
            <a:endParaRPr b="0" lang="fr-FR" sz="12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mn-lt"/>
                <a:ea typeface="+mn-ea"/>
              </a:rPr>
              <a:t>Attention : 93 % des bénévoles exercent leur activité dans une association (soit près de 20 millions de bénévoles associatifs). Les autres exercent par exemple auprès d’hôpitaux, de collectivités, d’établissements scolaires, ou bien de mutuelles, qui elles aussi ont des gouvernances bénévoles. </a:t>
            </a:r>
            <a:endParaRPr b="0" lang="fr-FR" sz="2000" spc="-1" strike="noStrike">
              <a:solidFill>
                <a:srgbClr val="000000"/>
              </a:solidFill>
              <a:latin typeface="Calibri"/>
            </a:endParaRPr>
          </a:p>
        </p:txBody>
      </p:sp>
      <p:sp>
        <p:nvSpPr>
          <p:cNvPr id="362" name="PlaceHolder 3"/>
          <p:cNvSpPr>
            <a:spLocks noGrp="1"/>
          </p:cNvSpPr>
          <p:nvPr>
            <p:ph type="sldNum" idx="13"/>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274A0588-D963-4220-A112-BD5131791910}"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3" name="PlaceHolder 1"/>
          <p:cNvSpPr>
            <a:spLocks noGrp="1"/>
          </p:cNvSpPr>
          <p:nvPr>
            <p:ph type="sldImg"/>
          </p:nvPr>
        </p:nvSpPr>
        <p:spPr>
          <a:xfrm>
            <a:off x="685800" y="1143000"/>
            <a:ext cx="5485680" cy="3085560"/>
          </a:xfrm>
          <a:prstGeom prst="rect">
            <a:avLst/>
          </a:prstGeom>
          <a:ln w="0">
            <a:noFill/>
          </a:ln>
        </p:spPr>
      </p:sp>
      <p:sp>
        <p:nvSpPr>
          <p:cNvPr id="364"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NP</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Concentration des associations : regroupement, mutualisation, emplois partagés</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Baromètre de la QVT Chorum : Dégradation de la plupart des indicateurs, sauf un : soutien de l’encadrement dans les situations difficiles.</a:t>
            </a:r>
            <a:endParaRPr b="0" lang="fr-FR" sz="2000" spc="-1" strike="noStrike">
              <a:solidFill>
                <a:srgbClr val="000000"/>
              </a:solidFill>
              <a:latin typeface="Calibri"/>
            </a:endParaRPr>
          </a:p>
          <a:p>
            <a:pPr marL="216000" indent="-216000">
              <a:lnSpc>
                <a:spcPct val="100000"/>
              </a:lnSpc>
              <a:buNone/>
              <a:tabLst>
                <a:tab algn="l" pos="0"/>
              </a:tabLst>
            </a:pPr>
            <a:r>
              <a:rPr b="0" lang="fr-FR" sz="2200" spc="-1" strike="noStrike">
                <a:solidFill>
                  <a:srgbClr val="000000"/>
                </a:solidFill>
                <a:latin typeface="Arial"/>
              </a:rPr>
              <a:t>Particulièrement plébiscités : le sentiment d’utilité (84%), le contenu du travail (83%), l’ambiance (80%), l’autonomie (79%), les possibilités d’expression (70%)</a:t>
            </a:r>
            <a:endParaRPr b="0" lang="fr-FR" sz="2200" spc="-1" strike="noStrike">
              <a:solidFill>
                <a:srgbClr val="000000"/>
              </a:solidFill>
              <a:latin typeface="Calibri"/>
            </a:endParaRPr>
          </a:p>
          <a:p>
            <a:pPr marL="216000" indent="-216000">
              <a:lnSpc>
                <a:spcPct val="100000"/>
              </a:lnSpc>
              <a:buNone/>
              <a:tabLst>
                <a:tab algn="l" pos="0"/>
              </a:tabLst>
            </a:pPr>
            <a:endParaRPr b="0" lang="fr-FR" sz="2200" spc="-1" strike="noStrike">
              <a:solidFill>
                <a:srgbClr val="000000"/>
              </a:solidFill>
              <a:latin typeface="Calibri"/>
            </a:endParaRPr>
          </a:p>
        </p:txBody>
      </p:sp>
      <p:sp>
        <p:nvSpPr>
          <p:cNvPr id="365" name="PlaceHolder 3"/>
          <p:cNvSpPr>
            <a:spLocks noGrp="1"/>
          </p:cNvSpPr>
          <p:nvPr>
            <p:ph type="sldNum" idx="14"/>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8CEB1788-724E-4940-841E-783C67139B59}"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6" name="PlaceHolder 1"/>
          <p:cNvSpPr>
            <a:spLocks noGrp="1"/>
          </p:cNvSpPr>
          <p:nvPr>
            <p:ph type="sldImg"/>
          </p:nvPr>
        </p:nvSpPr>
        <p:spPr>
          <a:xfrm>
            <a:off x="685800" y="1143000"/>
            <a:ext cx="5485680" cy="3085560"/>
          </a:xfrm>
          <a:prstGeom prst="rect">
            <a:avLst/>
          </a:prstGeom>
          <a:ln w="0">
            <a:noFill/>
          </a:ln>
        </p:spPr>
      </p:sp>
      <p:sp>
        <p:nvSpPr>
          <p:cNvPr id="367" name="PlaceHolder 2"/>
          <p:cNvSpPr>
            <a:spLocks noGrp="1"/>
          </p:cNvSpPr>
          <p:nvPr>
            <p:ph type="body"/>
          </p:nvPr>
        </p:nvSpPr>
        <p:spPr>
          <a:xfrm>
            <a:off x="685800" y="4400640"/>
            <a:ext cx="5485680" cy="3599640"/>
          </a:xfrm>
          <a:prstGeom prst="rect">
            <a:avLst/>
          </a:prstGeom>
          <a:noFill/>
          <a:ln w="0">
            <a:noFill/>
          </a:ln>
        </p:spPr>
        <p:txBody>
          <a:bodyPr lIns="0" rIns="0" tIns="0" bIns="0" anchor="t">
            <a:noAutofit/>
          </a:bodyPr>
          <a:p>
            <a:pPr marL="216000" indent="-216000">
              <a:lnSpc>
                <a:spcPct val="100000"/>
              </a:lnSpc>
              <a:buNone/>
              <a:tabLst>
                <a:tab algn="l" pos="0"/>
              </a:tabLst>
            </a:pPr>
            <a:r>
              <a:rPr b="0" lang="fr-FR" sz="2000" spc="-1" strike="noStrike">
                <a:solidFill>
                  <a:srgbClr val="000000"/>
                </a:solidFill>
                <a:latin typeface="Arial"/>
              </a:rPr>
              <a:t>NP </a:t>
            </a:r>
            <a:endParaRPr b="0" lang="fr-FR" sz="2000" spc="-1" strike="noStrike">
              <a:solidFill>
                <a:srgbClr val="000000"/>
              </a:solidFill>
              <a:latin typeface="Calibri"/>
            </a:endParaRPr>
          </a:p>
          <a:p>
            <a:pPr marL="216000" indent="-216000">
              <a:lnSpc>
                <a:spcPct val="100000"/>
              </a:lnSpc>
              <a:buNone/>
              <a:tabLst>
                <a:tab algn="l" pos="0"/>
              </a:tabLst>
            </a:pPr>
            <a:r>
              <a:rPr b="0" lang="fr-FR" sz="2000" spc="-1" strike="noStrike">
                <a:solidFill>
                  <a:srgbClr val="000000"/>
                </a:solidFill>
                <a:latin typeface="Arial"/>
              </a:rPr>
              <a:t>Près de 70 % des associations proposent des activités à caractère « récréatif ». Ce n’est pas péjoratif, tant on connaît les bienfaits des ces activités pour les personnes qui les pratiquent (lien social, enrichissement personnel, et même des effets sur la santé)</a:t>
            </a:r>
            <a:endParaRPr b="0" lang="fr-FR" sz="2000" spc="-1" strike="noStrike">
              <a:solidFill>
                <a:srgbClr val="000000"/>
              </a:solidFill>
              <a:latin typeface="Calibri"/>
            </a:endParaRPr>
          </a:p>
        </p:txBody>
      </p:sp>
      <p:sp>
        <p:nvSpPr>
          <p:cNvPr id="368" name="PlaceHolder 3"/>
          <p:cNvSpPr>
            <a:spLocks noGrp="1"/>
          </p:cNvSpPr>
          <p:nvPr>
            <p:ph type="sldNum" idx="15"/>
          </p:nvPr>
        </p:nvSpPr>
        <p:spPr>
          <a:xfrm>
            <a:off x="3884760" y="8685360"/>
            <a:ext cx="2971080" cy="457920"/>
          </a:xfrm>
          <a:prstGeom prst="rect">
            <a:avLst/>
          </a:prstGeom>
          <a:noFill/>
          <a:ln w="0">
            <a:noFill/>
          </a:ln>
        </p:spPr>
        <p:txBody>
          <a:bodyPr lIns="0" rIns="0" tIns="0" bIns="0" anchor="b">
            <a:noAutofit/>
          </a:bodyPr>
          <a:lstStyle>
            <a:lvl1pPr algn="r">
              <a:lnSpc>
                <a:spcPct val="100000"/>
              </a:lnSpc>
              <a:buNone/>
              <a:defRPr b="0" lang="fr-FR" sz="1200" spc="-1" strike="noStrike">
                <a:solidFill>
                  <a:srgbClr val="000000"/>
                </a:solidFill>
                <a:latin typeface="Times New Roman"/>
              </a:defRPr>
            </a:lvl1pPr>
          </a:lstStyle>
          <a:p>
            <a:pPr algn="r">
              <a:lnSpc>
                <a:spcPct val="100000"/>
              </a:lnSpc>
              <a:buNone/>
            </a:pPr>
            <a:fld id="{5BD30641-8B1D-4435-BFF0-FA8CAE3F05F2}" type="slidenum">
              <a:rPr b="0" lang="fr-FR" sz="1200" spc="-1" strike="noStrike">
                <a:solidFill>
                  <a:srgbClr val="000000"/>
                </a:solidFill>
                <a:latin typeface="Times New Roman"/>
              </a:rPr>
              <a:t>&lt;numéro&gt;</a:t>
            </a:fld>
            <a:endParaRPr b="0" lang="fr-FR" sz="1200" spc="-1" strike="noStrike">
              <a:solidFill>
                <a:srgbClr val="000000"/>
              </a:solidFill>
              <a:latin typeface="Calibri"/>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A601436C-29A3-49A0-A946-91ACC11FFF72}" type="slidenum">
              <a:t>&lt;#&gt;</a:t>
            </a:fld>
          </a:p>
        </p:txBody>
      </p:sp>
      <p:sp>
        <p:nvSpPr>
          <p:cNvPr id="4" name="PlaceHolder 3"/>
          <p:cNvSpPr>
            <a:spLocks noGrp="1"/>
          </p:cNvSpPr>
          <p:nvPr>
            <p:ph type="dt" idx="3"/>
          </p:nvPr>
        </p:nvSpPr>
        <p:spPr/>
        <p:txBody>
          <a:bodyPr/>
          <a:p>
            <a:r>
              <a:rPr lang="fr"/>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27"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28"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73CDBF62-5968-4D6A-BB80-624108753EFB}" type="slidenum">
              <a:t>&lt;#&gt;</a:t>
            </a:fld>
          </a:p>
        </p:txBody>
      </p:sp>
      <p:sp>
        <p:nvSpPr>
          <p:cNvPr id="7" name="PlaceHolder 6"/>
          <p:cNvSpPr>
            <a:spLocks noGrp="1"/>
          </p:cNvSpPr>
          <p:nvPr>
            <p:ph type="dt" idx="3"/>
          </p:nvPr>
        </p:nvSpPr>
        <p:spPr/>
        <p:txBody>
          <a:bodyPr/>
          <a:p>
            <a:r>
              <a:rPr lang="fr"/>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3"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5163ABCC-F6A1-4679-9F6C-9C16CFF1EB59}" type="slidenum">
              <a:t>&lt;#&gt;</a:t>
            </a:fld>
          </a:p>
        </p:txBody>
      </p:sp>
      <p:sp>
        <p:nvSpPr>
          <p:cNvPr id="9" name="PlaceHolder 8"/>
          <p:cNvSpPr>
            <a:spLocks noGrp="1"/>
          </p:cNvSpPr>
          <p:nvPr>
            <p:ph type="dt" idx="3"/>
          </p:nvPr>
        </p:nvSpPr>
        <p:spPr/>
        <p:txBody>
          <a:bodyPr/>
          <a:p>
            <a:r>
              <a:rPr lang="fr"/>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35"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6"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7"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8"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39"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40"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131A891C-B263-4AF7-8E03-6B82AF36262F}" type="slidenum">
              <a:t>&lt;#&gt;</a:t>
            </a:fld>
          </a:p>
        </p:txBody>
      </p:sp>
      <p:sp>
        <p:nvSpPr>
          <p:cNvPr id="11" name="PlaceHolder 10"/>
          <p:cNvSpPr>
            <a:spLocks noGrp="1"/>
          </p:cNvSpPr>
          <p:nvPr>
            <p:ph type="dt" idx="3"/>
          </p:nvPr>
        </p:nvSpPr>
        <p:spPr/>
        <p:txBody>
          <a:bodyPr/>
          <a:p>
            <a:r>
              <a:rPr lang="fr"/>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56119F3F-CD33-4712-AA96-0EEBC08E32E0}" type="slidenum">
              <a:t>&lt;#&gt;</a:t>
            </a:fld>
          </a:p>
        </p:txBody>
      </p:sp>
      <p:sp>
        <p:nvSpPr>
          <p:cNvPr id="4" name="PlaceHolder 3"/>
          <p:cNvSpPr>
            <a:spLocks noGrp="1"/>
          </p:cNvSpPr>
          <p:nvPr>
            <p:ph type="dt" idx="6"/>
          </p:nvPr>
        </p:nvSpPr>
        <p:spPr/>
        <p:txBody>
          <a:bodyPr/>
          <a:p>
            <a:r>
              <a:rPr lang="fr"/>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4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fr-FR" sz="3200" spc="-1" strike="noStrike">
              <a:solidFill>
                <a:srgbClr val="000000"/>
              </a:solidFill>
              <a:latin typeface="Calibri"/>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646E856F-B166-4FD3-AA4E-444A56C58159}" type="slidenum">
              <a:t>&lt;#&gt;</a:t>
            </a:fld>
          </a:p>
        </p:txBody>
      </p:sp>
      <p:sp>
        <p:nvSpPr>
          <p:cNvPr id="6" name="PlaceHolder 5"/>
          <p:cNvSpPr>
            <a:spLocks noGrp="1"/>
          </p:cNvSpPr>
          <p:nvPr>
            <p:ph type="dt" idx="6"/>
          </p:nvPr>
        </p:nvSpPr>
        <p:spPr/>
        <p:txBody>
          <a:bodyPr/>
          <a:p>
            <a:r>
              <a:rPr lang="fr"/>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4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DA51BDD6-EB1C-4096-9D8B-3C41EF2F6646}" type="slidenum">
              <a:t>&lt;#&gt;</a:t>
            </a:fld>
          </a:p>
        </p:txBody>
      </p:sp>
      <p:sp>
        <p:nvSpPr>
          <p:cNvPr id="6" name="PlaceHolder 5"/>
          <p:cNvSpPr>
            <a:spLocks noGrp="1"/>
          </p:cNvSpPr>
          <p:nvPr>
            <p:ph type="dt" idx="6"/>
          </p:nvPr>
        </p:nvSpPr>
        <p:spPr/>
        <p:txBody>
          <a:bodyPr/>
          <a:p>
            <a:r>
              <a:rPr lang="fr"/>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5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AA1D258A-C5EE-4B25-A0BF-0F518003AB74}" type="slidenum">
              <a:t>&lt;#&gt;</a:t>
            </a:fld>
          </a:p>
        </p:txBody>
      </p:sp>
      <p:sp>
        <p:nvSpPr>
          <p:cNvPr id="7" name="PlaceHolder 6"/>
          <p:cNvSpPr>
            <a:spLocks noGrp="1"/>
          </p:cNvSpPr>
          <p:nvPr>
            <p:ph type="dt" idx="6"/>
          </p:nvPr>
        </p:nvSpPr>
        <p:spPr/>
        <p:txBody>
          <a:bodyPr/>
          <a:p>
            <a:r>
              <a:rPr lang="fr"/>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BF3222B9-D86F-4611-AAE6-552865DEBCF2}" type="slidenum">
              <a:t>&lt;#&gt;</a:t>
            </a:fld>
          </a:p>
        </p:txBody>
      </p:sp>
      <p:sp>
        <p:nvSpPr>
          <p:cNvPr id="5" name="PlaceHolder 4"/>
          <p:cNvSpPr>
            <a:spLocks noGrp="1"/>
          </p:cNvSpPr>
          <p:nvPr>
            <p:ph type="dt" idx="6"/>
          </p:nvPr>
        </p:nvSpPr>
        <p:spPr/>
        <p:txBody>
          <a:bodyPr/>
          <a:p>
            <a:r>
              <a:rPr lang="fr"/>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fr-FR" sz="3200" spc="-1" strike="noStrike">
              <a:solidFill>
                <a:srgbClr val="000000"/>
              </a:solidFill>
              <a:latin typeface="Calibri"/>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DA12812A-6149-4945-B812-ABD81D3D3A13}" type="slidenum">
              <a:t>&lt;#&gt;</a:t>
            </a:fld>
          </a:p>
        </p:txBody>
      </p:sp>
      <p:sp>
        <p:nvSpPr>
          <p:cNvPr id="5" name="PlaceHolder 4"/>
          <p:cNvSpPr>
            <a:spLocks noGrp="1"/>
          </p:cNvSpPr>
          <p:nvPr>
            <p:ph type="dt" idx="6"/>
          </p:nvPr>
        </p:nvSpPr>
        <p:spPr/>
        <p:txBody>
          <a:bodyPr/>
          <a:p>
            <a:r>
              <a:rPr lang="fr"/>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5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7E19B1EB-898C-452C-AF3A-A7E086343BB2}" type="slidenum">
              <a:t>&lt;#&gt;</a:t>
            </a:fld>
          </a:p>
        </p:txBody>
      </p:sp>
      <p:sp>
        <p:nvSpPr>
          <p:cNvPr id="8" name="PlaceHolder 7"/>
          <p:cNvSpPr>
            <a:spLocks noGrp="1"/>
          </p:cNvSpPr>
          <p:nvPr>
            <p:ph type="dt" idx="6"/>
          </p:nvPr>
        </p:nvSpPr>
        <p:spPr/>
        <p:txBody>
          <a:bodyPr/>
          <a:p>
            <a:r>
              <a:rPr lang="fr"/>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6"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fr-FR" sz="3200" spc="-1" strike="noStrike">
              <a:solidFill>
                <a:srgbClr val="000000"/>
              </a:solidFill>
              <a:latin typeface="Calibri"/>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701994AF-2B04-4306-B797-C9EC2889758C}" type="slidenum">
              <a:t>&lt;#&gt;</a:t>
            </a:fld>
          </a:p>
        </p:txBody>
      </p:sp>
      <p:sp>
        <p:nvSpPr>
          <p:cNvPr id="6" name="PlaceHolder 5"/>
          <p:cNvSpPr>
            <a:spLocks noGrp="1"/>
          </p:cNvSpPr>
          <p:nvPr>
            <p:ph type="dt" idx="3"/>
          </p:nvPr>
        </p:nvSpPr>
        <p:spPr/>
        <p:txBody>
          <a:bodyPr/>
          <a:p>
            <a:r>
              <a:rPr lang="fr"/>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6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20FDB4B7-91A8-4B2F-A78D-84AC2DF9CA49}" type="slidenum">
              <a:t>&lt;#&gt;</a:t>
            </a:fld>
          </a:p>
        </p:txBody>
      </p:sp>
      <p:sp>
        <p:nvSpPr>
          <p:cNvPr id="8" name="PlaceHolder 7"/>
          <p:cNvSpPr>
            <a:spLocks noGrp="1"/>
          </p:cNvSpPr>
          <p:nvPr>
            <p:ph type="dt" idx="6"/>
          </p:nvPr>
        </p:nvSpPr>
        <p:spPr/>
        <p:txBody>
          <a:bodyPr/>
          <a:p>
            <a:r>
              <a:rPr lang="fr"/>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6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0B50EAD7-C6D4-49FA-8C74-941D69D06320}" type="slidenum">
              <a:t>&lt;#&gt;</a:t>
            </a:fld>
          </a:p>
        </p:txBody>
      </p:sp>
      <p:sp>
        <p:nvSpPr>
          <p:cNvPr id="8" name="PlaceHolder 7"/>
          <p:cNvSpPr>
            <a:spLocks noGrp="1"/>
          </p:cNvSpPr>
          <p:nvPr>
            <p:ph type="dt" idx="6"/>
          </p:nvPr>
        </p:nvSpPr>
        <p:spPr/>
        <p:txBody>
          <a:bodyPr/>
          <a:p>
            <a:r>
              <a:rPr lang="fr"/>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6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8B6E2EAF-7D68-4705-8AFC-8EE962D74AB9}" type="slidenum">
              <a:t>&lt;#&gt;</a:t>
            </a:fld>
          </a:p>
        </p:txBody>
      </p:sp>
      <p:sp>
        <p:nvSpPr>
          <p:cNvPr id="7" name="PlaceHolder 6"/>
          <p:cNvSpPr>
            <a:spLocks noGrp="1"/>
          </p:cNvSpPr>
          <p:nvPr>
            <p:ph type="dt" idx="6"/>
          </p:nvPr>
        </p:nvSpPr>
        <p:spPr/>
        <p:txBody>
          <a:bodyPr/>
          <a:p>
            <a:r>
              <a:rPr lang="fr"/>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7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5"/>
          </p:nvPr>
        </p:nvSpPr>
        <p:spPr/>
        <p:txBody>
          <a:bodyPr/>
          <a:p>
            <a:fld id="{75F969A3-C9AB-432A-ADC9-1BBDAAB14A46}" type="slidenum">
              <a:t>&lt;#&gt;</a:t>
            </a:fld>
          </a:p>
        </p:txBody>
      </p:sp>
      <p:sp>
        <p:nvSpPr>
          <p:cNvPr id="9" name="PlaceHolder 8"/>
          <p:cNvSpPr>
            <a:spLocks noGrp="1"/>
          </p:cNvSpPr>
          <p:nvPr>
            <p:ph type="dt" idx="6"/>
          </p:nvPr>
        </p:nvSpPr>
        <p:spPr/>
        <p:txBody>
          <a:bodyPr/>
          <a:p>
            <a:r>
              <a:rPr lang="fr"/>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7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7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8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8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5"/>
          </p:nvPr>
        </p:nvSpPr>
        <p:spPr/>
        <p:txBody>
          <a:bodyPr/>
          <a:p>
            <a:fld id="{0C83014E-DC2E-4107-9B1A-029B42E5A86C}" type="slidenum">
              <a:t>&lt;#&gt;</a:t>
            </a:fld>
          </a:p>
        </p:txBody>
      </p:sp>
      <p:sp>
        <p:nvSpPr>
          <p:cNvPr id="11" name="PlaceHolder 10"/>
          <p:cNvSpPr>
            <a:spLocks noGrp="1"/>
          </p:cNvSpPr>
          <p:nvPr>
            <p:ph type="dt" idx="6"/>
          </p:nvPr>
        </p:nvSpPr>
        <p:spPr/>
        <p:txBody>
          <a:bodyPr/>
          <a:p>
            <a:r>
              <a:rPr lang="fr"/>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9014F436-3963-41DA-9908-08343E508A3B}" type="slidenum">
              <a:t>&lt;#&gt;</a:t>
            </a:fld>
          </a:p>
        </p:txBody>
      </p:sp>
      <p:sp>
        <p:nvSpPr>
          <p:cNvPr id="6" name="PlaceHolder 5"/>
          <p:cNvSpPr>
            <a:spLocks noGrp="1"/>
          </p:cNvSpPr>
          <p:nvPr>
            <p:ph type="dt" idx="3"/>
          </p:nvPr>
        </p:nvSpPr>
        <p:spPr/>
        <p:txBody>
          <a:bodyPr/>
          <a:p>
            <a:r>
              <a:rPr lang="fr"/>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1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11"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B451A5FF-BED8-4690-BB86-220F14792FDD}" type="slidenum">
              <a:t>&lt;#&gt;</a:t>
            </a:fld>
          </a:p>
        </p:txBody>
      </p:sp>
      <p:sp>
        <p:nvSpPr>
          <p:cNvPr id="7" name="PlaceHolder 6"/>
          <p:cNvSpPr>
            <a:spLocks noGrp="1"/>
          </p:cNvSpPr>
          <p:nvPr>
            <p:ph type="dt" idx="3"/>
          </p:nvPr>
        </p:nvSpPr>
        <p:spPr/>
        <p:txBody>
          <a:bodyPr/>
          <a:p>
            <a:r>
              <a:rPr lang="fr"/>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7C61BEFB-FA9C-40E9-9D42-A30BAE728D1F}" type="slidenum">
              <a:t>&lt;#&gt;</a:t>
            </a:fld>
          </a:p>
        </p:txBody>
      </p:sp>
      <p:sp>
        <p:nvSpPr>
          <p:cNvPr id="5" name="PlaceHolder 4"/>
          <p:cNvSpPr>
            <a:spLocks noGrp="1"/>
          </p:cNvSpPr>
          <p:nvPr>
            <p:ph type="dt" idx="3"/>
          </p:nvPr>
        </p:nvSpPr>
        <p:spPr/>
        <p:txBody>
          <a:bodyPr/>
          <a:p>
            <a:r>
              <a:rPr lang="fr"/>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fr-FR" sz="3200" spc="-1" strike="noStrike">
              <a:solidFill>
                <a:srgbClr val="000000"/>
              </a:solidFill>
              <a:latin typeface="Calibri"/>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51001164-D0F9-4BA7-B84D-A7A3240D5E24}" type="slidenum">
              <a:t>&lt;#&gt;</a:t>
            </a:fld>
          </a:p>
        </p:txBody>
      </p:sp>
      <p:sp>
        <p:nvSpPr>
          <p:cNvPr id="5" name="PlaceHolder 4"/>
          <p:cNvSpPr>
            <a:spLocks noGrp="1"/>
          </p:cNvSpPr>
          <p:nvPr>
            <p:ph type="dt" idx="3"/>
          </p:nvPr>
        </p:nvSpPr>
        <p:spPr/>
        <p:txBody>
          <a:bodyPr/>
          <a:p>
            <a:r>
              <a:rPr lang="fr"/>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1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1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1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079A64BD-513C-4099-BD32-1AF2A2B434DA}" type="slidenum">
              <a:t>&lt;#&gt;</a:t>
            </a:fld>
          </a:p>
        </p:txBody>
      </p:sp>
      <p:sp>
        <p:nvSpPr>
          <p:cNvPr id="8" name="PlaceHolder 7"/>
          <p:cNvSpPr>
            <a:spLocks noGrp="1"/>
          </p:cNvSpPr>
          <p:nvPr>
            <p:ph type="dt" idx="3"/>
          </p:nvPr>
        </p:nvSpPr>
        <p:spPr/>
        <p:txBody>
          <a:bodyPr/>
          <a:p>
            <a:r>
              <a:rPr lang="fr"/>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1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2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21"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A0B5F943-2757-4FF4-9F89-ED1B8388F7B5}" type="slidenum">
              <a:t>&lt;#&gt;</a:t>
            </a:fld>
          </a:p>
        </p:txBody>
      </p:sp>
      <p:sp>
        <p:nvSpPr>
          <p:cNvPr id="8" name="PlaceHolder 7"/>
          <p:cNvSpPr>
            <a:spLocks noGrp="1"/>
          </p:cNvSpPr>
          <p:nvPr>
            <p:ph type="dt" idx="3"/>
          </p:nvPr>
        </p:nvSpPr>
        <p:spPr/>
        <p:txBody>
          <a:bodyPr/>
          <a:p>
            <a:r>
              <a:rPr lang="fr"/>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fr-FR" sz="4400" spc="-1" strike="noStrike">
              <a:solidFill>
                <a:srgbClr val="000000"/>
              </a:solidFill>
              <a:latin typeface="Calibri"/>
            </a:endParaRPr>
          </a:p>
        </p:txBody>
      </p:sp>
      <p:sp>
        <p:nvSpPr>
          <p:cNvPr id="2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2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25"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fr-FR" sz="3200" spc="-1" strike="noStrike">
              <a:solidFill>
                <a:srgbClr val="000000"/>
              </a:solidFill>
              <a:latin typeface="Calibri"/>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D7E9DEF1-4269-4A60-A433-3BB8B6C8F1AF}" type="slidenum">
              <a:t>&lt;#&gt;</a:t>
            </a:fld>
          </a:p>
        </p:txBody>
      </p:sp>
      <p:sp>
        <p:nvSpPr>
          <p:cNvPr id="8" name="PlaceHolder 7"/>
          <p:cNvSpPr>
            <a:spLocks noGrp="1"/>
          </p:cNvSpPr>
          <p:nvPr>
            <p:ph type="dt" idx="3"/>
          </p:nvPr>
        </p:nvSpPr>
        <p:spPr/>
        <p:txBody>
          <a:bodyPr/>
          <a:p>
            <a:r>
              <a:rPr lang="fr"/>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5e6d83"/>
            </a:gs>
            <a:gs pos="100000">
              <a:srgbClr val="475971"/>
            </a:gs>
          </a:gsLst>
          <a:lin ang="5400000"/>
        </a:gradFill>
      </p:bgPr>
    </p:bg>
    <p:spTree>
      <p:nvGrpSpPr>
        <p:cNvPr id="1" name=""/>
        <p:cNvGrpSpPr/>
        <p:nvPr/>
      </p:nvGrpSpPr>
      <p:grpSpPr>
        <a:xfrm>
          <a:off x="0" y="0"/>
          <a:ext cx="0" cy="0"/>
          <a:chOff x="0" y="0"/>
          <a:chExt cx="0" cy="0"/>
        </a:xfrm>
      </p:grpSpPr>
      <p:sp>
        <p:nvSpPr>
          <p:cNvPr id="0" name="PlaceHolder 1"/>
          <p:cNvSpPr>
            <a:spLocks noGrp="1"/>
          </p:cNvSpPr>
          <p:nvPr>
            <p:ph type="ftr" idx="1"/>
          </p:nvPr>
        </p:nvSpPr>
        <p:spPr>
          <a:xfrm>
            <a:off x="4038480" y="6356520"/>
            <a:ext cx="4114080" cy="364320"/>
          </a:xfrm>
          <a:prstGeom prst="rect">
            <a:avLst/>
          </a:prstGeom>
          <a:noFill/>
          <a:ln w="0">
            <a:noFill/>
          </a:ln>
        </p:spPr>
        <p:txBody>
          <a:bodyPr lIns="90000" rIns="90000" tIns="45000" bIns="45000" anchor="ctr">
            <a:noAutofit/>
          </a:bodyPr>
          <a:lstStyle>
            <a:lvl1pPr algn="ctr">
              <a:lnSpc>
                <a:spcPct val="100000"/>
              </a:lnSpc>
              <a:buNone/>
              <a:defRPr b="0" lang="fr-FR" sz="1400" spc="-1" strike="noStrike">
                <a:solidFill>
                  <a:srgbClr val="000000"/>
                </a:solidFill>
                <a:latin typeface="Times New Roman"/>
              </a:defRPr>
            </a:lvl1pPr>
          </a:lstStyle>
          <a:p>
            <a:pPr algn="ctr">
              <a:lnSpc>
                <a:spcPct val="100000"/>
              </a:lnSpc>
              <a:buNone/>
            </a:pPr>
            <a:r>
              <a:rPr b="0" lang="fr-FR" sz="1400" spc="-1" strike="noStrike">
                <a:solidFill>
                  <a:srgbClr val="000000"/>
                </a:solidFill>
                <a:latin typeface="Times New Roman"/>
              </a:rPr>
              <a:t>&lt;pied de page&gt;</a:t>
            </a:r>
            <a:endParaRPr b="0" lang="fr-FR" sz="1400" spc="-1" strike="noStrike">
              <a:solidFill>
                <a:srgbClr val="000000"/>
              </a:solidFill>
              <a:latin typeface="Calibri"/>
            </a:endParaRPr>
          </a:p>
        </p:txBody>
      </p:sp>
      <p:sp>
        <p:nvSpPr>
          <p:cNvPr id="1" name="PlaceHolder 2"/>
          <p:cNvSpPr>
            <a:spLocks noGrp="1"/>
          </p:cNvSpPr>
          <p:nvPr>
            <p:ph type="sldNum" idx="2"/>
          </p:nvPr>
        </p:nvSpPr>
        <p:spPr>
          <a:xfrm>
            <a:off x="8610480" y="6356520"/>
            <a:ext cx="2742480" cy="364320"/>
          </a:xfrm>
          <a:prstGeom prst="rect">
            <a:avLst/>
          </a:prstGeom>
          <a:noFill/>
          <a:ln w="0">
            <a:noFill/>
          </a:ln>
        </p:spPr>
        <p:txBody>
          <a:bodyPr lIns="90000" rIns="90000" tIns="45000" bIns="45000" anchor="ctr">
            <a:noAutofit/>
          </a:bodyPr>
          <a:lstStyle>
            <a:lvl1pPr algn="r">
              <a:lnSpc>
                <a:spcPct val="100000"/>
              </a:lnSpc>
              <a:buNone/>
              <a:defRPr b="0" lang="fr-FR" sz="1200" spc="-1" strike="noStrike">
                <a:solidFill>
                  <a:srgbClr val="ffffff"/>
                </a:solidFill>
                <a:latin typeface="Calibri"/>
              </a:defRPr>
            </a:lvl1pPr>
          </a:lstStyle>
          <a:p>
            <a:pPr algn="r">
              <a:lnSpc>
                <a:spcPct val="100000"/>
              </a:lnSpc>
              <a:buNone/>
            </a:pPr>
            <a:fld id="{9549B8A2-FE94-48CA-B789-3AF17CE7B81A}" type="slidenum">
              <a:rPr b="0" lang="fr-FR" sz="1200" spc="-1" strike="noStrike">
                <a:solidFill>
                  <a:srgbClr val="ffffff"/>
                </a:solidFill>
                <a:latin typeface="Calibri"/>
              </a:rPr>
              <a:t>&lt;numéro&gt;</a:t>
            </a:fld>
            <a:endParaRPr b="0" lang="fr-FR" sz="1200" spc="-1" strike="noStrike">
              <a:solidFill>
                <a:srgbClr val="000000"/>
              </a:solidFill>
              <a:latin typeface="Calibri"/>
            </a:endParaRPr>
          </a:p>
        </p:txBody>
      </p:sp>
      <p:sp>
        <p:nvSpPr>
          <p:cNvPr id="2" name="PlaceHolder 3"/>
          <p:cNvSpPr>
            <a:spLocks noGrp="1"/>
          </p:cNvSpPr>
          <p:nvPr>
            <p:ph type="dt" idx="3"/>
          </p:nvPr>
        </p:nvSpPr>
        <p:spPr>
          <a:xfrm>
            <a:off x="838080" y="6356520"/>
            <a:ext cx="2742480" cy="364320"/>
          </a:xfrm>
          <a:prstGeom prst="rect">
            <a:avLst/>
          </a:prstGeom>
          <a:noFill/>
          <a:ln w="0">
            <a:noFill/>
          </a:ln>
        </p:spPr>
        <p:txBody>
          <a:bodyPr lIns="90000" rIns="90000" tIns="45000" bIns="45000" anchor="ctr">
            <a:noAutofit/>
          </a:bodyPr>
          <a:lstStyle>
            <a:lvl1pPr>
              <a:defRPr b="0" lang="fr-FR" sz="1400" spc="-1" strike="noStrike">
                <a:solidFill>
                  <a:srgbClr val="000000"/>
                </a:solidFill>
                <a:latin typeface="Calibri"/>
              </a:defRPr>
            </a:lvl1pPr>
          </a:lstStyle>
          <a:p>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3"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fr-FR" sz="4400" spc="-1" strike="noStrike">
                <a:solidFill>
                  <a:srgbClr val="000000"/>
                </a:solidFill>
                <a:latin typeface="Calibri"/>
              </a:rPr>
              <a:t>Cliquez pour éditer le format du texte-titre</a:t>
            </a:r>
            <a:endParaRPr b="0" lang="fr-FR" sz="4400" spc="-1" strike="noStrike">
              <a:solidFill>
                <a:srgbClr val="000000"/>
              </a:solidFill>
              <a:latin typeface="Calibri"/>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5e6d83"/>
            </a:gs>
            <a:gs pos="100000">
              <a:srgbClr val="475971"/>
            </a:gs>
          </a:gsLst>
          <a:lin ang="5400000"/>
        </a:gradFill>
      </p:bgPr>
    </p:bg>
    <p:spTree>
      <p:nvGrpSpPr>
        <p:cNvPr id="1" name=""/>
        <p:cNvGrpSpPr/>
        <p:nvPr/>
      </p:nvGrpSpPr>
      <p:grpSpPr>
        <a:xfrm>
          <a:off x="0" y="0"/>
          <a:ext cx="0" cy="0"/>
          <a:chOff x="0" y="0"/>
          <a:chExt cx="0" cy="0"/>
        </a:xfrm>
      </p:grpSpPr>
      <p:sp>
        <p:nvSpPr>
          <p:cNvPr id="41" name="PlaceHolder 1"/>
          <p:cNvSpPr>
            <a:spLocks noGrp="1"/>
          </p:cNvSpPr>
          <p:nvPr>
            <p:ph type="ftr" idx="4"/>
          </p:nvPr>
        </p:nvSpPr>
        <p:spPr>
          <a:xfrm>
            <a:off x="4038480" y="6356520"/>
            <a:ext cx="4114080" cy="364320"/>
          </a:xfrm>
          <a:prstGeom prst="rect">
            <a:avLst/>
          </a:prstGeom>
          <a:noFill/>
          <a:ln w="0">
            <a:noFill/>
          </a:ln>
        </p:spPr>
        <p:txBody>
          <a:bodyPr lIns="90000" rIns="90000" tIns="45000" bIns="45000" anchor="ctr">
            <a:noAutofit/>
          </a:bodyPr>
          <a:lstStyle>
            <a:lvl1pPr algn="ctr">
              <a:lnSpc>
                <a:spcPct val="100000"/>
              </a:lnSpc>
              <a:buNone/>
              <a:defRPr b="0" lang="fr-FR" sz="1400" spc="-1" strike="noStrike">
                <a:solidFill>
                  <a:srgbClr val="000000"/>
                </a:solidFill>
                <a:latin typeface="Times New Roman"/>
              </a:defRPr>
            </a:lvl1pPr>
          </a:lstStyle>
          <a:p>
            <a:pPr algn="ctr">
              <a:lnSpc>
                <a:spcPct val="100000"/>
              </a:lnSpc>
              <a:buNone/>
            </a:pPr>
            <a:r>
              <a:rPr b="0" lang="fr-FR" sz="1400" spc="-1" strike="noStrike">
                <a:solidFill>
                  <a:srgbClr val="000000"/>
                </a:solidFill>
                <a:latin typeface="Times New Roman"/>
              </a:rPr>
              <a:t>&lt;pied de page&gt;</a:t>
            </a:r>
            <a:endParaRPr b="0" lang="fr-FR" sz="1400" spc="-1" strike="noStrike">
              <a:solidFill>
                <a:srgbClr val="000000"/>
              </a:solidFill>
              <a:latin typeface="Calibri"/>
            </a:endParaRPr>
          </a:p>
        </p:txBody>
      </p:sp>
      <p:sp>
        <p:nvSpPr>
          <p:cNvPr id="42" name="PlaceHolder 2"/>
          <p:cNvSpPr>
            <a:spLocks noGrp="1"/>
          </p:cNvSpPr>
          <p:nvPr>
            <p:ph type="sldNum" idx="5"/>
          </p:nvPr>
        </p:nvSpPr>
        <p:spPr>
          <a:xfrm>
            <a:off x="8610480" y="6356520"/>
            <a:ext cx="2742480" cy="364320"/>
          </a:xfrm>
          <a:prstGeom prst="rect">
            <a:avLst/>
          </a:prstGeom>
          <a:noFill/>
          <a:ln w="0">
            <a:noFill/>
          </a:ln>
        </p:spPr>
        <p:txBody>
          <a:bodyPr lIns="90000" rIns="90000" tIns="45000" bIns="45000" anchor="ctr">
            <a:noAutofit/>
          </a:bodyPr>
          <a:lstStyle>
            <a:lvl1pPr algn="r">
              <a:lnSpc>
                <a:spcPct val="100000"/>
              </a:lnSpc>
              <a:buNone/>
              <a:defRPr b="0" lang="fr-FR" sz="1200" spc="-1" strike="noStrike">
                <a:solidFill>
                  <a:srgbClr val="ffffff"/>
                </a:solidFill>
                <a:latin typeface="Calibri"/>
              </a:defRPr>
            </a:lvl1pPr>
          </a:lstStyle>
          <a:p>
            <a:pPr algn="r">
              <a:lnSpc>
                <a:spcPct val="100000"/>
              </a:lnSpc>
              <a:buNone/>
            </a:pPr>
            <a:fld id="{6E02082D-9FED-4F89-B86F-9C8BDB1B97F7}" type="slidenum">
              <a:rPr b="0" lang="fr-FR" sz="1200" spc="-1" strike="noStrike">
                <a:solidFill>
                  <a:srgbClr val="ffffff"/>
                </a:solidFill>
                <a:latin typeface="Calibri"/>
              </a:rPr>
              <a:t>&lt;numéro&gt;</a:t>
            </a:fld>
            <a:endParaRPr b="0" lang="fr-FR" sz="1200" spc="-1" strike="noStrike">
              <a:solidFill>
                <a:srgbClr val="000000"/>
              </a:solidFill>
              <a:latin typeface="Calibri"/>
            </a:endParaRPr>
          </a:p>
        </p:txBody>
      </p:sp>
      <p:sp>
        <p:nvSpPr>
          <p:cNvPr id="43" name="PlaceHolder 3"/>
          <p:cNvSpPr>
            <a:spLocks noGrp="1"/>
          </p:cNvSpPr>
          <p:nvPr>
            <p:ph type="dt" idx="6"/>
          </p:nvPr>
        </p:nvSpPr>
        <p:spPr>
          <a:xfrm>
            <a:off x="838080" y="6356520"/>
            <a:ext cx="2742480" cy="364320"/>
          </a:xfrm>
          <a:prstGeom prst="rect">
            <a:avLst/>
          </a:prstGeom>
          <a:noFill/>
          <a:ln w="0">
            <a:noFill/>
          </a:ln>
        </p:spPr>
        <p:txBody>
          <a:bodyPr lIns="90000" rIns="90000" tIns="45000" bIns="45000" anchor="ctr">
            <a:noAutofit/>
          </a:bodyPr>
          <a:lstStyle>
            <a:lvl1pPr>
              <a:defRPr b="0" lang="fr-FR" sz="1400" spc="-1" strike="noStrike">
                <a:solidFill>
                  <a:srgbClr val="000000"/>
                </a:solidFill>
                <a:latin typeface="Calibri"/>
              </a:defRPr>
            </a:lvl1pPr>
          </a:lstStyle>
          <a:p>
            <a:r>
              <a:rPr b="0" lang="fr-FR" sz="1400" spc="-1" strike="noStrike">
                <a:solidFill>
                  <a:srgbClr val="000000"/>
                </a:solidFill>
                <a:latin typeface="Calibri"/>
              </a:rPr>
              <a:t>&lt;date/heure&gt;</a:t>
            </a:r>
            <a:endParaRPr b="0" lang="fr-FR" sz="1400" spc="-1" strike="noStrike">
              <a:solidFill>
                <a:srgbClr val="000000"/>
              </a:solidFill>
              <a:latin typeface="Calibri"/>
            </a:endParaRPr>
          </a:p>
        </p:txBody>
      </p:sp>
      <p:sp>
        <p:nvSpPr>
          <p:cNvPr id="44"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fr-FR" sz="4400" spc="-1" strike="noStrike">
                <a:solidFill>
                  <a:srgbClr val="000000"/>
                </a:solidFill>
                <a:latin typeface="Calibri"/>
              </a:rPr>
              <a:t>Cliquez pour éditer le format du texte-titre</a:t>
            </a:r>
            <a:endParaRPr b="0" lang="fr-FR" sz="4400" spc="-1" strike="noStrike">
              <a:solidFill>
                <a:srgbClr val="000000"/>
              </a:solidFill>
              <a:latin typeface="Calibri"/>
            </a:endParaRPr>
          </a:p>
        </p:txBody>
      </p:sp>
      <p:sp>
        <p:nvSpPr>
          <p:cNvPr id="45"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3200" spc="-1" strike="noStrike">
                <a:solidFill>
                  <a:srgbClr val="000000"/>
                </a:solidFill>
                <a:latin typeface="Calibri"/>
              </a:rPr>
              <a:t>Cliquez pour éditer le format du plan de texte</a:t>
            </a:r>
            <a:endParaRPr b="0" lang="fr-FR" sz="32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800" spc="-1" strike="noStrike">
                <a:solidFill>
                  <a:srgbClr val="000000"/>
                </a:solidFill>
                <a:latin typeface="Calibri"/>
              </a:rPr>
              <a:t>Second niveau de plan</a:t>
            </a:r>
            <a:endParaRPr b="0" lang="fr-FR" sz="28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2400" spc="-1" strike="noStrike">
                <a:solidFill>
                  <a:srgbClr val="000000"/>
                </a:solidFill>
                <a:latin typeface="Calibri"/>
              </a:rPr>
              <a:t>Troisième niveau de plan</a:t>
            </a:r>
            <a:endParaRPr b="0" lang="fr-FR" sz="24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2000" spc="-1" strike="noStrike">
                <a:solidFill>
                  <a:srgbClr val="000000"/>
                </a:solidFill>
                <a:latin typeface="Calibri"/>
              </a:rPr>
              <a:t>Quatrième niveau de plan</a:t>
            </a:r>
            <a:endParaRPr b="0" lang="fr-FR" sz="20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png"/><Relationship Id="rId3" Type="http://schemas.openxmlformats.org/officeDocument/2006/relationships/image" Target="../media/image1.jpeg"/><Relationship Id="rId4" Type="http://schemas.openxmlformats.org/officeDocument/2006/relationships/image" Target="../media/image3.png"/><Relationship Id="rId5" Type="http://schemas.openxmlformats.org/officeDocument/2006/relationships/slideLayout" Target="../slideLayouts/slideLayout1.xml"/><Relationship Id="rId6"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chart" Target="../charts/chart3.xml"/><Relationship Id="rId3" Type="http://schemas.openxmlformats.org/officeDocument/2006/relationships/image" Target="../media/image9.png"/><Relationship Id="rId4" Type="http://schemas.openxmlformats.org/officeDocument/2006/relationships/slideLayout" Target="../slideLayouts/slideLayout13.xml"/><Relationship Id="rId5"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chart" Target="../charts/chart4.xml"/><Relationship Id="rId3" Type="http://schemas.openxmlformats.org/officeDocument/2006/relationships/slideLayout" Target="../slideLayouts/slideLayout13.xml"/><Relationship Id="rId4"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chart" Target="../charts/chart5.xml"/><Relationship Id="rId3" Type="http://schemas.openxmlformats.org/officeDocument/2006/relationships/image" Target="../media/image10.png"/><Relationship Id="rId4" Type="http://schemas.openxmlformats.org/officeDocument/2006/relationships/slideLayout" Target="../slideLayouts/slideLayout13.xml"/><Relationship Id="rId5"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diagramData" Target="../diagrams/data1.xml"/><Relationship Id="rId2" Type="http://schemas.openxmlformats.org/officeDocument/2006/relationships/diagramLayout" Target="../diagrams/layout1.xml"/><Relationship Id="rId3" Type="http://schemas.openxmlformats.org/officeDocument/2006/relationships/diagramQuickStyle" Target="../diagrams/quickStyle1.xml"/><Relationship Id="rId4" Type="http://schemas.openxmlformats.org/officeDocument/2006/relationships/diagramColors" Target="../diagrams/colors1.xml"/><Relationship Id="rId5" Type="http://schemas.microsoft.com/office/2007/relationships/diagramDrawing" Target="../diagrams/drawing1.xml"/><Relationship Id="rId6" Type="http://schemas.openxmlformats.org/officeDocument/2006/relationships/slideLayout" Target="../slideLayouts/slideLayout1.xml"/>
</Relationships>
</file>

<file path=ppt/slides/_rels/slide21.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Relationship Id="rId3"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Relationship Id="rId3"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Relationship Id="rId3"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1.jpeg"/><Relationship Id="rId3" Type="http://schemas.openxmlformats.org/officeDocument/2006/relationships/image" Target="../media/image11.jpeg"/><Relationship Id="rId4" Type="http://schemas.openxmlformats.org/officeDocument/2006/relationships/slideLayout" Target="../slideLayouts/slideLayout13.xml"/><Relationship Id="rId5"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slideLayout" Target="../slideLayouts/slideLayout13.xml"/><Relationship Id="rId8"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17.png"/><Relationship Id="rId3" Type="http://schemas.openxmlformats.org/officeDocument/2006/relationships/slideLayout" Target="../slideLayouts/slideLayout13.xml"/><Relationship Id="rId4" Type="http://schemas.openxmlformats.org/officeDocument/2006/relationships/notesSlide" Target="../notesSlides/notesSlide27.xml"/>
</Relationships>
</file>

<file path=ppt/slides/_rels/slide28.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17.png"/><Relationship Id="rId3" Type="http://schemas.openxmlformats.org/officeDocument/2006/relationships/slideLayout" Target="../slideLayouts/slideLayout13.xml"/><Relationship Id="rId4"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diagramData" Target="../diagrams/data2.xml"/><Relationship Id="rId2" Type="http://schemas.openxmlformats.org/officeDocument/2006/relationships/diagramLayout" Target="../diagrams/layout2.xml"/><Relationship Id="rId3" Type="http://schemas.openxmlformats.org/officeDocument/2006/relationships/diagramQuickStyle" Target="../diagrams/quickStyle2.xml"/><Relationship Id="rId4" Type="http://schemas.openxmlformats.org/officeDocument/2006/relationships/diagramColors" Target="../diagrams/colors2.xml"/><Relationship Id="rId5" Type="http://schemas.microsoft.com/office/2007/relationships/diagramDrawing" Target="../diagrams/drawing2.xml"/><Relationship Id="rId6" Type="http://schemas.openxmlformats.org/officeDocument/2006/relationships/slideLayout" Target="../slideLayouts/slideLayout1.xml"/>
</Relationships>
</file>

<file path=ppt/slides/_rels/slide31.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image" Target="../media/image19.png"/><Relationship Id="rId3"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chart" Target="../charts/chart1.xml"/><Relationship Id="rId3" Type="http://schemas.openxmlformats.org/officeDocument/2006/relationships/slideLayout" Target="../slideLayouts/slideLayout13.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chart" Target="../charts/chart2.xml"/><Relationship Id="rId3" Type="http://schemas.openxmlformats.org/officeDocument/2006/relationships/image" Target="../media/image8.png"/><Relationship Id="rId4" Type="http://schemas.openxmlformats.org/officeDocument/2006/relationships/slideLayout" Target="../slideLayouts/slideLayout13.xml"/><Relationship Id="rId5"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8" name="Image 6" descr=""/>
          <p:cNvPicPr/>
          <p:nvPr/>
        </p:nvPicPr>
        <p:blipFill>
          <a:blip r:embed="rId1"/>
          <a:srcRect l="0" t="0" r="9597" b="0"/>
          <a:stretch/>
        </p:blipFill>
        <p:spPr>
          <a:xfrm>
            <a:off x="1434600" y="0"/>
            <a:ext cx="9322560" cy="6873480"/>
          </a:xfrm>
          <a:prstGeom prst="rect">
            <a:avLst/>
          </a:prstGeom>
          <a:ln w="0">
            <a:noFill/>
          </a:ln>
        </p:spPr>
      </p:pic>
      <p:pic>
        <p:nvPicPr>
          <p:cNvPr id="89" name="Image 9" descr=""/>
          <p:cNvPicPr/>
          <p:nvPr/>
        </p:nvPicPr>
        <p:blipFill>
          <a:blip r:embed="rId2"/>
          <a:stretch/>
        </p:blipFill>
        <p:spPr>
          <a:xfrm>
            <a:off x="1354320" y="38880"/>
            <a:ext cx="2586240" cy="1508760"/>
          </a:xfrm>
          <a:prstGeom prst="rect">
            <a:avLst/>
          </a:prstGeom>
          <a:ln w="0">
            <a:noFill/>
          </a:ln>
        </p:spPr>
      </p:pic>
      <p:pic>
        <p:nvPicPr>
          <p:cNvPr id="90" name="Image 14" descr=""/>
          <p:cNvPicPr/>
          <p:nvPr/>
        </p:nvPicPr>
        <p:blipFill>
          <a:blip r:embed="rId3"/>
          <a:srcRect l="62142" t="59764" r="11075" b="22379"/>
          <a:stretch/>
        </p:blipFill>
        <p:spPr>
          <a:xfrm>
            <a:off x="8641080" y="4072320"/>
            <a:ext cx="2183040" cy="1349280"/>
          </a:xfrm>
          <a:prstGeom prst="rect">
            <a:avLst/>
          </a:prstGeom>
          <a:ln w="0">
            <a:noFill/>
          </a:ln>
        </p:spPr>
      </p:pic>
      <p:sp>
        <p:nvSpPr>
          <p:cNvPr id="91" name="Rectangle 13"/>
          <p:cNvSpPr/>
          <p:nvPr/>
        </p:nvSpPr>
        <p:spPr>
          <a:xfrm>
            <a:off x="8966160" y="5511600"/>
            <a:ext cx="353160" cy="299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pic>
        <p:nvPicPr>
          <p:cNvPr id="92" name="Image 2" descr="Une image contenant texte, clipart&#10;&#10;Description générée automatiquement"/>
          <p:cNvPicPr/>
          <p:nvPr/>
        </p:nvPicPr>
        <p:blipFill>
          <a:blip r:embed="rId4"/>
          <a:stretch/>
        </p:blipFill>
        <p:spPr>
          <a:xfrm>
            <a:off x="8739000" y="5883120"/>
            <a:ext cx="1524960" cy="529920"/>
          </a:xfrm>
          <a:prstGeom prst="rect">
            <a:avLst/>
          </a:prstGeom>
          <a:ln w="0">
            <a:noFill/>
          </a:ln>
        </p:spPr>
      </p:pic>
      <p:sp>
        <p:nvSpPr>
          <p:cNvPr id="93" name="ZoneTexte 1"/>
          <p:cNvSpPr/>
          <p:nvPr/>
        </p:nvSpPr>
        <p:spPr>
          <a:xfrm>
            <a:off x="3058920" y="2340360"/>
            <a:ext cx="6911640" cy="258840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fr-FR" sz="3600" spc="-1" strike="noStrike">
                <a:solidFill>
                  <a:srgbClr val="2f5597"/>
                </a:solidFill>
                <a:latin typeface="Calibri"/>
                <a:ea typeface="DejaVu Sans"/>
              </a:rPr>
              <a:t>ENJEUX PROSPECTIFS DU MONDE ASSOCIATIF EN 2023</a:t>
            </a:r>
            <a:endParaRPr b="0" lang="fr-FR" sz="3600" spc="-1" strike="noStrike">
              <a:solidFill>
                <a:srgbClr val="000000"/>
              </a:solidFill>
              <a:latin typeface="Calibri"/>
            </a:endParaRPr>
          </a:p>
          <a:p>
            <a:pPr algn="ctr">
              <a:lnSpc>
                <a:spcPct val="100000"/>
              </a:lnSpc>
              <a:buNone/>
            </a:pPr>
            <a:endParaRPr b="0" lang="fr-FR" sz="3200" spc="-1" strike="noStrike">
              <a:solidFill>
                <a:srgbClr val="000000"/>
              </a:solidFill>
              <a:latin typeface="Calibri"/>
            </a:endParaRPr>
          </a:p>
          <a:p>
            <a:pPr algn="ctr">
              <a:lnSpc>
                <a:spcPct val="100000"/>
              </a:lnSpc>
              <a:buNone/>
            </a:pPr>
            <a:endParaRPr b="0" lang="fr-FR" sz="3200" spc="-1" strike="noStrike">
              <a:solidFill>
                <a:srgbClr val="000000"/>
              </a:solidFill>
              <a:latin typeface="Calibri"/>
            </a:endParaRPr>
          </a:p>
          <a:p>
            <a:pPr algn="ctr">
              <a:lnSpc>
                <a:spcPct val="100000"/>
              </a:lnSpc>
              <a:buNone/>
            </a:pPr>
            <a:r>
              <a:rPr b="0" lang="fr-FR" sz="2800" spc="-1" strike="noStrike">
                <a:solidFill>
                  <a:srgbClr val="2f5597"/>
                </a:solidFill>
                <a:latin typeface="Calibri"/>
                <a:ea typeface="DejaVu Sans"/>
              </a:rPr>
              <a:t>YANNICK BLANC, vice-président de la Fonda</a:t>
            </a:r>
            <a:endParaRPr b="0" lang="fr-FR" sz="2800" spc="-1" strike="noStrike">
              <a:solidFill>
                <a:srgbClr val="000000"/>
              </a:solidFill>
              <a:latin typeface="Calibri"/>
            </a:endParaRPr>
          </a:p>
        </p:txBody>
      </p:sp>
    </p:spTree>
  </p:cSld>
  <p:transition spd="slow">
    <p:push dir="u"/>
  </p:transition>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Rectangle 2"/>
          <p:cNvSpPr/>
          <p:nvPr/>
        </p:nvSpPr>
        <p:spPr>
          <a:xfrm>
            <a:off x="1523880" y="0"/>
            <a:ext cx="9143280" cy="685728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132" name="TextBox 2"/>
          <p:cNvSpPr/>
          <p:nvPr/>
        </p:nvSpPr>
        <p:spPr>
          <a:xfrm>
            <a:off x="2832840" y="3109680"/>
            <a:ext cx="652572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3600" spc="-1" strike="noStrike">
                <a:solidFill>
                  <a:srgbClr val="000000"/>
                </a:solidFill>
                <a:latin typeface="Raleway ExtraBold"/>
                <a:ea typeface="DejaVu Sans"/>
              </a:rPr>
              <a:t>Tout un monde…</a:t>
            </a:r>
            <a:endParaRPr b="0" lang="fr-FR" sz="3600" spc="-1" strike="noStrike">
              <a:solidFill>
                <a:srgbClr val="000000"/>
              </a:solidFill>
              <a:latin typeface="Calibri"/>
            </a:endParaRPr>
          </a:p>
        </p:txBody>
      </p:sp>
      <p:sp>
        <p:nvSpPr>
          <p:cNvPr id="133" name="Rectangle 3"/>
          <p:cNvSpPr/>
          <p:nvPr/>
        </p:nvSpPr>
        <p:spPr>
          <a:xfrm>
            <a:off x="1737720" y="254160"/>
            <a:ext cx="8715960" cy="6352920"/>
          </a:xfrm>
          <a:prstGeom prst="rect">
            <a:avLst/>
          </a:prstGeom>
          <a:noFill/>
          <a:ln w="38100">
            <a:solidFill>
              <a:srgbClr val="293642"/>
            </a:solid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 name="PlaceHolder 1"/>
          <p:cNvSpPr>
            <a:spLocks noGrp="1"/>
          </p:cNvSpPr>
          <p:nvPr>
            <p:ph type="sldNum" idx="2"/>
          </p:nvPr>
        </p:nvSpPr>
        <p:spPr/>
        <p:txBody>
          <a:bodyPr/>
          <a:p>
            <a:fld id="{8C0A0783-F485-4637-85CD-E92C9B8F794F}" type="slidenum">
              <a:t>10</a:t>
            </a:fld>
          </a:p>
        </p:txBody>
      </p:sp>
    </p:spTree>
  </p:cSld>
  <p:transition spd="slow">
    <p:push dir="u"/>
  </p:transition>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4" name="Image 1" descr=""/>
          <p:cNvPicPr/>
          <p:nvPr/>
        </p:nvPicPr>
        <p:blipFill>
          <a:blip r:embed="rId1"/>
          <a:srcRect l="2691" t="0" r="8308" b="0"/>
          <a:stretch/>
        </p:blipFill>
        <p:spPr>
          <a:xfrm>
            <a:off x="1523880" y="0"/>
            <a:ext cx="9143280" cy="6857280"/>
          </a:xfrm>
          <a:prstGeom prst="rect">
            <a:avLst/>
          </a:prstGeom>
          <a:ln w="0">
            <a:noFill/>
          </a:ln>
        </p:spPr>
      </p:pic>
      <p:sp>
        <p:nvSpPr>
          <p:cNvPr id="135" name="ZoneTexte 2"/>
          <p:cNvSpPr/>
          <p:nvPr/>
        </p:nvSpPr>
        <p:spPr>
          <a:xfrm>
            <a:off x="1699920" y="106200"/>
            <a:ext cx="8420400" cy="10033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000" spc="-1" strike="noStrike">
                <a:solidFill>
                  <a:srgbClr val="293642"/>
                </a:solidFill>
                <a:latin typeface="Raleway"/>
                <a:ea typeface="DejaVu Sans"/>
              </a:rPr>
              <a:t>Répartition des participations bénévoles par domaine d'activité</a:t>
            </a:r>
            <a:endParaRPr b="0" lang="fr-FR" sz="3000" spc="-1" strike="noStrike">
              <a:solidFill>
                <a:srgbClr val="000000"/>
              </a:solidFill>
              <a:latin typeface="Calibri"/>
            </a:endParaRPr>
          </a:p>
        </p:txBody>
      </p:sp>
      <p:graphicFrame>
        <p:nvGraphicFramePr>
          <p:cNvPr id="136" name="Graphique 8"/>
          <p:cNvGraphicFramePr/>
          <p:nvPr/>
        </p:nvGraphicFramePr>
        <p:xfrm>
          <a:off x="280080" y="1547280"/>
          <a:ext cx="11260440" cy="4884840"/>
        </p:xfrm>
        <a:graphic>
          <a:graphicData uri="http://schemas.openxmlformats.org/drawingml/2006/chart">
            <c:chart xmlns:c="http://schemas.openxmlformats.org/drawingml/2006/chart" xmlns:r="http://schemas.openxmlformats.org/officeDocument/2006/relationships" r:id="rId2"/>
          </a:graphicData>
        </a:graphic>
      </p:graphicFrame>
      <p:pic>
        <p:nvPicPr>
          <p:cNvPr id="137" name="Image 4" descr="Une image contenant texte&#10;&#10;Description générée automatiquement"/>
          <p:cNvPicPr/>
          <p:nvPr/>
        </p:nvPicPr>
        <p:blipFill>
          <a:blip r:embed="rId3"/>
          <a:stretch/>
        </p:blipFill>
        <p:spPr>
          <a:xfrm>
            <a:off x="8627760" y="5683680"/>
            <a:ext cx="1542240" cy="885240"/>
          </a:xfrm>
          <a:prstGeom prst="rect">
            <a:avLst/>
          </a:prstGeom>
          <a:ln w="0">
            <a:noFill/>
          </a:ln>
        </p:spPr>
      </p:pic>
    </p:spTree>
  </p:cSld>
  <p:transition spd="slow">
    <p:push dir="u"/>
  </p:transition>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8" name="Image 1" descr=""/>
          <p:cNvPicPr/>
          <p:nvPr/>
        </p:nvPicPr>
        <p:blipFill>
          <a:blip r:embed="rId1"/>
          <a:srcRect l="2691" t="0" r="8308" b="0"/>
          <a:stretch/>
        </p:blipFill>
        <p:spPr>
          <a:xfrm>
            <a:off x="1523880" y="0"/>
            <a:ext cx="9143280" cy="6857280"/>
          </a:xfrm>
          <a:prstGeom prst="rect">
            <a:avLst/>
          </a:prstGeom>
          <a:ln w="0">
            <a:noFill/>
          </a:ln>
        </p:spPr>
      </p:pic>
      <p:sp>
        <p:nvSpPr>
          <p:cNvPr id="139" name="ZoneTexte 2"/>
          <p:cNvSpPr/>
          <p:nvPr/>
        </p:nvSpPr>
        <p:spPr>
          <a:xfrm>
            <a:off x="1699920" y="106200"/>
            <a:ext cx="8807040" cy="942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2800" spc="-1" strike="noStrike">
                <a:solidFill>
                  <a:srgbClr val="293642"/>
                </a:solidFill>
                <a:latin typeface="Raleway"/>
                <a:ea typeface="DejaVu Sans"/>
              </a:rPr>
              <a:t>Près de 70 % des emplois dans le social et la santé </a:t>
            </a:r>
            <a:endParaRPr b="0" lang="fr-FR" sz="2800" spc="-1" strike="noStrike">
              <a:solidFill>
                <a:srgbClr val="000000"/>
              </a:solidFill>
              <a:latin typeface="Calibri"/>
            </a:endParaRPr>
          </a:p>
        </p:txBody>
      </p:sp>
      <p:graphicFrame>
        <p:nvGraphicFramePr>
          <p:cNvPr id="140" name="Graphique 8"/>
          <p:cNvGraphicFramePr/>
          <p:nvPr/>
        </p:nvGraphicFramePr>
        <p:xfrm>
          <a:off x="280080" y="1614600"/>
          <a:ext cx="11260440" cy="4884840"/>
        </p:xfrm>
        <a:graphic>
          <a:graphicData uri="http://schemas.openxmlformats.org/drawingml/2006/chart">
            <c:chart xmlns:c="http://schemas.openxmlformats.org/drawingml/2006/chart" xmlns:r="http://schemas.openxmlformats.org/officeDocument/2006/relationships" r:id="rId2"/>
          </a:graphicData>
        </a:graphic>
      </p:graphicFrame>
      <p:sp>
        <p:nvSpPr>
          <p:cNvPr id="141" name="TextBox 1"/>
          <p:cNvSpPr/>
          <p:nvPr/>
        </p:nvSpPr>
        <p:spPr>
          <a:xfrm>
            <a:off x="6774840" y="6181200"/>
            <a:ext cx="389268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1800" spc="-1" strike="noStrike">
                <a:solidFill>
                  <a:srgbClr val="293642"/>
                </a:solidFill>
                <a:latin typeface="Raleway"/>
                <a:ea typeface="DejaVu Sans"/>
              </a:rPr>
              <a:t>Insee, Enquête Associations, 2014.</a:t>
            </a:r>
            <a:endParaRPr b="0" lang="fr-FR" sz="1800" spc="-1" strike="noStrike">
              <a:solidFill>
                <a:srgbClr val="000000"/>
              </a:solidFill>
              <a:latin typeface="Calibri"/>
            </a:endParaRPr>
          </a:p>
        </p:txBody>
      </p:sp>
      <p:sp>
        <p:nvSpPr>
          <p:cNvPr id="142" name="ZoneTexte 6"/>
          <p:cNvSpPr/>
          <p:nvPr/>
        </p:nvSpPr>
        <p:spPr>
          <a:xfrm>
            <a:off x="2352960" y="875880"/>
            <a:ext cx="7485840" cy="10497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fr-FR" sz="2100" spc="-1" strike="noStrike">
                <a:solidFill>
                  <a:srgbClr val="6db4c6"/>
                </a:solidFill>
                <a:latin typeface="Raleway"/>
                <a:ea typeface="DejaVu Sans"/>
              </a:rPr>
              <a:t>Répartition des heures de travail rémunérées des salariés des associations par domaine d’activité principal</a:t>
            </a:r>
            <a:endParaRPr b="0" lang="fr-FR" sz="2100" spc="-1" strike="noStrike">
              <a:solidFill>
                <a:srgbClr val="000000"/>
              </a:solidFill>
              <a:latin typeface="Calibri"/>
            </a:endParaRPr>
          </a:p>
        </p:txBody>
      </p:sp>
    </p:spTree>
  </p:cSld>
  <p:transition spd="slow">
    <p:push dir="u"/>
  </p:transition>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3" name="Image 1" descr=""/>
          <p:cNvPicPr/>
          <p:nvPr/>
        </p:nvPicPr>
        <p:blipFill>
          <a:blip r:embed="rId1"/>
          <a:srcRect l="2691" t="0" r="8308" b="0"/>
          <a:stretch/>
        </p:blipFill>
        <p:spPr>
          <a:xfrm>
            <a:off x="1523880" y="0"/>
            <a:ext cx="9143280" cy="6857280"/>
          </a:xfrm>
          <a:prstGeom prst="rect">
            <a:avLst/>
          </a:prstGeom>
          <a:ln w="0">
            <a:noFill/>
          </a:ln>
        </p:spPr>
      </p:pic>
      <p:sp>
        <p:nvSpPr>
          <p:cNvPr id="144" name="ZoneTexte 2"/>
          <p:cNvSpPr/>
          <p:nvPr/>
        </p:nvSpPr>
        <p:spPr>
          <a:xfrm>
            <a:off x="1699920" y="106200"/>
            <a:ext cx="7402320" cy="10033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000" spc="-1" strike="noStrike">
                <a:solidFill>
                  <a:srgbClr val="293642"/>
                </a:solidFill>
                <a:latin typeface="Raleway"/>
                <a:ea typeface="DejaVu Sans"/>
              </a:rPr>
              <a:t>L’équivalent 3,3 % du PIB de la France </a:t>
            </a:r>
            <a:endParaRPr b="0" lang="fr-FR" sz="3000" spc="-1" strike="noStrike">
              <a:solidFill>
                <a:srgbClr val="000000"/>
              </a:solidFill>
              <a:latin typeface="Calibri"/>
            </a:endParaRPr>
          </a:p>
        </p:txBody>
      </p:sp>
      <p:graphicFrame>
        <p:nvGraphicFramePr>
          <p:cNvPr id="145" name="Graphique 8"/>
          <p:cNvGraphicFramePr/>
          <p:nvPr/>
        </p:nvGraphicFramePr>
        <p:xfrm>
          <a:off x="280080" y="1614600"/>
          <a:ext cx="11260440" cy="4884840"/>
        </p:xfrm>
        <a:graphic>
          <a:graphicData uri="http://schemas.openxmlformats.org/drawingml/2006/chart">
            <c:chart xmlns:c="http://schemas.openxmlformats.org/drawingml/2006/chart" xmlns:r="http://schemas.openxmlformats.org/officeDocument/2006/relationships" r:id="rId2"/>
          </a:graphicData>
        </a:graphic>
      </p:graphicFrame>
      <p:sp>
        <p:nvSpPr>
          <p:cNvPr id="146" name="ZoneTexte 6"/>
          <p:cNvSpPr/>
          <p:nvPr/>
        </p:nvSpPr>
        <p:spPr>
          <a:xfrm>
            <a:off x="2352960" y="929880"/>
            <a:ext cx="7485840" cy="4096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lang="fr-FR" sz="2100" spc="-1" strike="noStrike">
                <a:solidFill>
                  <a:srgbClr val="6db4c6"/>
                </a:solidFill>
                <a:latin typeface="Raleway"/>
                <a:ea typeface="DejaVu Sans"/>
              </a:rPr>
              <a:t>Répartition du budget associatif</a:t>
            </a:r>
            <a:endParaRPr b="0" lang="fr-FR" sz="2100" spc="-1" strike="noStrike">
              <a:solidFill>
                <a:srgbClr val="000000"/>
              </a:solidFill>
              <a:latin typeface="Calibri"/>
            </a:endParaRPr>
          </a:p>
        </p:txBody>
      </p:sp>
      <p:pic>
        <p:nvPicPr>
          <p:cNvPr id="147" name="Image 5" descr="Une image contenant texte&#10;&#10;Description générée automatiquement"/>
          <p:cNvPicPr/>
          <p:nvPr/>
        </p:nvPicPr>
        <p:blipFill>
          <a:blip r:embed="rId3"/>
          <a:stretch/>
        </p:blipFill>
        <p:spPr>
          <a:xfrm>
            <a:off x="8559000" y="5938920"/>
            <a:ext cx="1542240" cy="580320"/>
          </a:xfrm>
          <a:prstGeom prst="rect">
            <a:avLst/>
          </a:prstGeom>
          <a:ln w="0">
            <a:noFill/>
          </a:ln>
        </p:spPr>
      </p:pic>
    </p:spTree>
  </p:cSld>
  <p:transition spd="slow">
    <p:push dir="u"/>
  </p:transition>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Rectangle 4"/>
          <p:cNvSpPr/>
          <p:nvPr/>
        </p:nvSpPr>
        <p:spPr>
          <a:xfrm>
            <a:off x="1523880" y="0"/>
            <a:ext cx="9143280" cy="685728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149" name="TextBox 1"/>
          <p:cNvSpPr/>
          <p:nvPr/>
        </p:nvSpPr>
        <p:spPr>
          <a:xfrm>
            <a:off x="2832840" y="2561040"/>
            <a:ext cx="6525720" cy="173520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3600" spc="-1" strike="noStrike">
                <a:solidFill>
                  <a:srgbClr val="000000"/>
                </a:solidFill>
                <a:latin typeface="Raleway ExtraBold"/>
                <a:ea typeface="DejaVu Sans"/>
              </a:rPr>
              <a:t>Bénévolat et engagement : des dynamiques asynchrones</a:t>
            </a:r>
            <a:endParaRPr b="0" lang="fr-FR" sz="3600" spc="-1" strike="noStrike">
              <a:solidFill>
                <a:srgbClr val="000000"/>
              </a:solidFill>
              <a:latin typeface="Calibri"/>
            </a:endParaRPr>
          </a:p>
        </p:txBody>
      </p:sp>
      <p:sp>
        <p:nvSpPr>
          <p:cNvPr id="150" name="Rectangle 1"/>
          <p:cNvSpPr/>
          <p:nvPr/>
        </p:nvSpPr>
        <p:spPr>
          <a:xfrm>
            <a:off x="1737720" y="254160"/>
            <a:ext cx="8715960" cy="6352920"/>
          </a:xfrm>
          <a:prstGeom prst="rect">
            <a:avLst/>
          </a:prstGeom>
          <a:noFill/>
          <a:ln w="38100">
            <a:solidFill>
              <a:srgbClr val="293642"/>
            </a:solid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 name="PlaceHolder 1"/>
          <p:cNvSpPr>
            <a:spLocks noGrp="1"/>
          </p:cNvSpPr>
          <p:nvPr>
            <p:ph type="sldNum" idx="2"/>
          </p:nvPr>
        </p:nvSpPr>
        <p:spPr/>
        <p:txBody>
          <a:bodyPr/>
          <a:p>
            <a:fld id="{69136088-3C2C-4478-942B-3DF368CE26DB}"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1" name="Image 1" descr=""/>
          <p:cNvPicPr/>
          <p:nvPr/>
        </p:nvPicPr>
        <p:blipFill>
          <a:blip r:embed="rId1"/>
          <a:srcRect l="2691" t="0" r="8308" b="0"/>
          <a:stretch/>
        </p:blipFill>
        <p:spPr>
          <a:xfrm>
            <a:off x="1523880" y="0"/>
            <a:ext cx="9143280" cy="6857280"/>
          </a:xfrm>
          <a:prstGeom prst="rect">
            <a:avLst/>
          </a:prstGeom>
          <a:ln w="0">
            <a:noFill/>
          </a:ln>
        </p:spPr>
      </p:pic>
      <p:sp>
        <p:nvSpPr>
          <p:cNvPr id="152" name="ZoneTexte 2"/>
          <p:cNvSpPr/>
          <p:nvPr/>
        </p:nvSpPr>
        <p:spPr>
          <a:xfrm>
            <a:off x="1169640" y="106200"/>
            <a:ext cx="621936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Une diversité de bénévolats</a:t>
            </a:r>
            <a:endParaRPr b="0" lang="fr-FR" sz="3000" spc="-1" strike="noStrike">
              <a:solidFill>
                <a:srgbClr val="000000"/>
              </a:solidFill>
              <a:latin typeface="Calibri"/>
            </a:endParaRPr>
          </a:p>
        </p:txBody>
      </p:sp>
      <p:sp>
        <p:nvSpPr>
          <p:cNvPr id="153" name="TextBox 1"/>
          <p:cNvSpPr/>
          <p:nvPr/>
        </p:nvSpPr>
        <p:spPr>
          <a:xfrm>
            <a:off x="1657440" y="5592600"/>
            <a:ext cx="8865000" cy="9122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Les 55 ans et + donnent en moyenne </a:t>
            </a:r>
            <a:r>
              <a:rPr b="1" i="1" lang="fr-FR" sz="1800" spc="-1" strike="noStrike">
                <a:solidFill>
                  <a:srgbClr val="293642"/>
                </a:solidFill>
                <a:latin typeface="Raleway"/>
                <a:ea typeface="DejaVu Sans"/>
              </a:rPr>
              <a:t>130 h </a:t>
            </a:r>
            <a:r>
              <a:rPr b="0" lang="fr-FR" sz="1800" spc="-1" strike="noStrike">
                <a:solidFill>
                  <a:srgbClr val="293642"/>
                </a:solidFill>
                <a:latin typeface="Raleway"/>
                <a:ea typeface="DejaVu Sans"/>
              </a:rPr>
              <a:t>par an et par personne (médiane 72 h). Les 18 à 54 ans donnent en moyenne </a:t>
            </a:r>
            <a:r>
              <a:rPr b="1" i="1" lang="fr-FR" sz="1800" spc="-1" strike="noStrike">
                <a:solidFill>
                  <a:srgbClr val="293642"/>
                </a:solidFill>
                <a:latin typeface="Raleway"/>
                <a:ea typeface="DejaVu Sans"/>
              </a:rPr>
              <a:t>81 h </a:t>
            </a:r>
            <a:r>
              <a:rPr b="0" lang="fr-FR" sz="1800" spc="-1" strike="noStrike">
                <a:solidFill>
                  <a:srgbClr val="293642"/>
                </a:solidFill>
                <a:latin typeface="Raleway"/>
                <a:ea typeface="DejaVu Sans"/>
              </a:rPr>
              <a:t>par an et par personne (médiane 36 h).</a:t>
            </a:r>
            <a:endParaRPr b="0" lang="fr-FR" sz="1800" spc="-1" strike="noStrike">
              <a:solidFill>
                <a:srgbClr val="000000"/>
              </a:solidFill>
              <a:latin typeface="Calibri"/>
            </a:endParaRPr>
          </a:p>
        </p:txBody>
      </p:sp>
      <p:sp>
        <p:nvSpPr>
          <p:cNvPr id="154" name="TextBox 1"/>
          <p:cNvSpPr/>
          <p:nvPr/>
        </p:nvSpPr>
        <p:spPr>
          <a:xfrm>
            <a:off x="6896520" y="765720"/>
            <a:ext cx="38311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1/3</a:t>
            </a:r>
            <a:endParaRPr b="0" lang="fr-FR" sz="5000" spc="-1" strike="noStrike">
              <a:solidFill>
                <a:srgbClr val="000000"/>
              </a:solidFill>
              <a:latin typeface="Calibri"/>
            </a:endParaRPr>
          </a:p>
        </p:txBody>
      </p:sp>
      <p:sp>
        <p:nvSpPr>
          <p:cNvPr id="155" name="TextBox 1"/>
          <p:cNvSpPr/>
          <p:nvPr/>
        </p:nvSpPr>
        <p:spPr>
          <a:xfrm>
            <a:off x="3402720" y="1164960"/>
            <a:ext cx="5091120" cy="9122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1" i="1" lang="fr-FR" sz="1800" spc="-1" strike="noStrike">
                <a:solidFill>
                  <a:srgbClr val="293642"/>
                </a:solidFill>
                <a:latin typeface="Raleway"/>
                <a:ea typeface="DejaVu Sans"/>
              </a:rPr>
              <a:t>80 % </a:t>
            </a:r>
            <a:r>
              <a:rPr b="0" lang="fr-FR" sz="1800" spc="-1" strike="noStrike">
                <a:solidFill>
                  <a:srgbClr val="293642"/>
                </a:solidFill>
                <a:latin typeface="Raleway"/>
                <a:ea typeface="DejaVu Sans"/>
              </a:rPr>
              <a:t>du volume total du bénévolat est assuré par </a:t>
            </a:r>
            <a:r>
              <a:rPr b="1" i="1" lang="fr-FR" sz="1800" spc="-1" strike="noStrike">
                <a:solidFill>
                  <a:srgbClr val="293642"/>
                </a:solidFill>
                <a:latin typeface="Raleway"/>
                <a:ea typeface="DejaVu Sans"/>
              </a:rPr>
              <a:t>un tiers seulement des bénévoles</a:t>
            </a:r>
            <a:r>
              <a:rPr b="0" lang="fr-FR" sz="1800" spc="-1" strike="noStrike">
                <a:solidFill>
                  <a:srgbClr val="293642"/>
                </a:solidFill>
                <a:latin typeface="Raleway"/>
                <a:ea typeface="DejaVu Sans"/>
              </a:rPr>
              <a:t>.</a:t>
            </a:r>
            <a:endParaRPr b="0" lang="fr-FR" sz="1800" spc="-1" strike="noStrike">
              <a:solidFill>
                <a:srgbClr val="000000"/>
              </a:solidFill>
              <a:latin typeface="Calibri"/>
            </a:endParaRPr>
          </a:p>
        </p:txBody>
      </p:sp>
      <p:sp>
        <p:nvSpPr>
          <p:cNvPr id="156" name="TextBox 1"/>
          <p:cNvSpPr/>
          <p:nvPr/>
        </p:nvSpPr>
        <p:spPr>
          <a:xfrm>
            <a:off x="2874240" y="2339640"/>
            <a:ext cx="614808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Les </a:t>
            </a:r>
            <a:r>
              <a:rPr b="1" i="1" lang="fr-FR" sz="1800" spc="-1" strike="noStrike">
                <a:solidFill>
                  <a:srgbClr val="293642"/>
                </a:solidFill>
                <a:latin typeface="Raleway"/>
                <a:ea typeface="DejaVu Sans"/>
              </a:rPr>
              <a:t>séniors</a:t>
            </a:r>
            <a:r>
              <a:rPr b="0" lang="fr-FR" sz="1800" spc="-1" strike="noStrike">
                <a:solidFill>
                  <a:srgbClr val="293642"/>
                </a:solidFill>
                <a:latin typeface="Raleway"/>
                <a:ea typeface="DejaVu Sans"/>
              </a:rPr>
              <a:t> apportent la moitié du volume de bénévolat. Jusqu’à 60 % dans le social.</a:t>
            </a:r>
            <a:endParaRPr b="0" lang="fr-FR" sz="1800" spc="-1" strike="noStrike">
              <a:solidFill>
                <a:srgbClr val="000000"/>
              </a:solidFill>
              <a:latin typeface="Calibri"/>
            </a:endParaRPr>
          </a:p>
        </p:txBody>
      </p:sp>
      <p:sp>
        <p:nvSpPr>
          <p:cNvPr id="157" name="TextBox 1"/>
          <p:cNvSpPr/>
          <p:nvPr/>
        </p:nvSpPr>
        <p:spPr>
          <a:xfrm>
            <a:off x="1806840" y="2489040"/>
            <a:ext cx="1786320" cy="161280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52 %</a:t>
            </a:r>
            <a:endParaRPr b="0" lang="fr-FR" sz="5000" spc="-1" strike="noStrike">
              <a:solidFill>
                <a:srgbClr val="000000"/>
              </a:solidFill>
              <a:latin typeface="Calibri"/>
            </a:endParaRPr>
          </a:p>
        </p:txBody>
      </p:sp>
      <p:sp>
        <p:nvSpPr>
          <p:cNvPr id="158" name="TextBox 1"/>
          <p:cNvSpPr/>
          <p:nvPr/>
        </p:nvSpPr>
        <p:spPr>
          <a:xfrm>
            <a:off x="2874240" y="3241800"/>
            <a:ext cx="6430680" cy="118656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52 % des participations bénévoles sont </a:t>
            </a:r>
            <a:r>
              <a:rPr b="1" i="1" lang="fr-FR" sz="1800" spc="-1" strike="noStrike">
                <a:solidFill>
                  <a:srgbClr val="293642"/>
                </a:solidFill>
                <a:latin typeface="Raleway"/>
                <a:ea typeface="DejaVu Sans"/>
              </a:rPr>
              <a:t>« occasionnelles »</a:t>
            </a:r>
            <a:r>
              <a:rPr b="0" lang="fr-FR" sz="1800" spc="-1" strike="noStrike">
                <a:solidFill>
                  <a:srgbClr val="293642"/>
                </a:solidFill>
                <a:latin typeface="Raleway"/>
                <a:ea typeface="DejaVu Sans"/>
              </a:rPr>
              <a:t>. Mais les participations régulières l’emportent dans le domaine de l’éducation, du sport ou de la santé</a:t>
            </a:r>
            <a:endParaRPr b="0" lang="fr-FR" sz="1800" spc="-1" strike="noStrike">
              <a:solidFill>
                <a:srgbClr val="000000"/>
              </a:solidFill>
              <a:latin typeface="Calibri"/>
            </a:endParaRPr>
          </a:p>
        </p:txBody>
      </p:sp>
      <p:sp>
        <p:nvSpPr>
          <p:cNvPr id="159" name="TextBox 1"/>
          <p:cNvSpPr/>
          <p:nvPr/>
        </p:nvSpPr>
        <p:spPr>
          <a:xfrm>
            <a:off x="7300800" y="4112280"/>
            <a:ext cx="38311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4/10</a:t>
            </a:r>
            <a:endParaRPr b="0" lang="fr-FR" sz="5000" spc="-1" strike="noStrike">
              <a:solidFill>
                <a:srgbClr val="000000"/>
              </a:solidFill>
              <a:latin typeface="Calibri"/>
            </a:endParaRPr>
          </a:p>
        </p:txBody>
      </p:sp>
      <p:sp>
        <p:nvSpPr>
          <p:cNvPr id="160" name="TextBox 1"/>
          <p:cNvSpPr/>
          <p:nvPr/>
        </p:nvSpPr>
        <p:spPr>
          <a:xfrm>
            <a:off x="3294360" y="4555080"/>
            <a:ext cx="5591160" cy="9122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La part du </a:t>
            </a:r>
            <a:r>
              <a:rPr b="1" i="1" lang="fr-FR" sz="1800" spc="-1" strike="noStrike">
                <a:solidFill>
                  <a:srgbClr val="293642"/>
                </a:solidFill>
                <a:latin typeface="Raleway"/>
                <a:ea typeface="DejaVu Sans"/>
              </a:rPr>
              <a:t>bénévolat régulier </a:t>
            </a:r>
            <a:r>
              <a:rPr b="0" lang="fr-FR" sz="1800" spc="-1" strike="noStrike">
                <a:solidFill>
                  <a:srgbClr val="293642"/>
                </a:solidFill>
                <a:latin typeface="Raleway"/>
                <a:ea typeface="DejaVu Sans"/>
              </a:rPr>
              <a:t>progresse : en 2002, 4 participations sur 10 étaient déclarées régulières.</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1" name="Image 1" descr=""/>
          <p:cNvPicPr/>
          <p:nvPr/>
        </p:nvPicPr>
        <p:blipFill>
          <a:blip r:embed="rId1"/>
          <a:srcRect l="2691" t="0" r="8308" b="0"/>
          <a:stretch/>
        </p:blipFill>
        <p:spPr>
          <a:xfrm>
            <a:off x="1523880" y="0"/>
            <a:ext cx="9143280" cy="6857280"/>
          </a:xfrm>
          <a:prstGeom prst="rect">
            <a:avLst/>
          </a:prstGeom>
          <a:ln w="0">
            <a:noFill/>
          </a:ln>
        </p:spPr>
      </p:pic>
      <p:sp>
        <p:nvSpPr>
          <p:cNvPr id="162" name="TextBox 1"/>
          <p:cNvSpPr/>
          <p:nvPr/>
        </p:nvSpPr>
        <p:spPr>
          <a:xfrm>
            <a:off x="1938240" y="1494360"/>
            <a:ext cx="5687640" cy="15523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2400" spc="-1" strike="noStrike">
                <a:solidFill>
                  <a:srgbClr val="293642"/>
                </a:solidFill>
                <a:latin typeface="Raleway"/>
                <a:ea typeface="DejaVu Sans"/>
              </a:rPr>
              <a:t>L’engagement est une valeur </a:t>
            </a:r>
            <a:endParaRPr b="0" lang="fr-FR" sz="2400" spc="-1" strike="noStrike">
              <a:solidFill>
                <a:srgbClr val="000000"/>
              </a:solidFill>
              <a:latin typeface="Calibri"/>
            </a:endParaRPr>
          </a:p>
          <a:p>
            <a:pPr algn="ctr">
              <a:lnSpc>
                <a:spcPct val="100000"/>
              </a:lnSpc>
              <a:buNone/>
            </a:pPr>
            <a:r>
              <a:rPr b="1" i="1" lang="fr-FR" sz="2400" spc="-1" strike="noStrike">
                <a:solidFill>
                  <a:srgbClr val="293642"/>
                </a:solidFill>
                <a:latin typeface="Raleway"/>
                <a:ea typeface="DejaVu Sans"/>
              </a:rPr>
              <a:t>positive pour 82% des Français </a:t>
            </a:r>
            <a:endParaRPr b="0" lang="fr-FR" sz="2400" spc="-1" strike="noStrike">
              <a:solidFill>
                <a:srgbClr val="000000"/>
              </a:solidFill>
              <a:latin typeface="Calibri"/>
            </a:endParaRPr>
          </a:p>
          <a:p>
            <a:pPr algn="ctr">
              <a:lnSpc>
                <a:spcPct val="100000"/>
              </a:lnSpc>
              <a:buNone/>
            </a:pPr>
            <a:r>
              <a:rPr b="0" lang="fr-FR" sz="2400" spc="-1" strike="noStrike">
                <a:solidFill>
                  <a:srgbClr val="293642"/>
                </a:solidFill>
                <a:latin typeface="Raleway"/>
                <a:ea typeface="DejaVu Sans"/>
              </a:rPr>
              <a:t>et </a:t>
            </a:r>
            <a:r>
              <a:rPr b="1" i="1" lang="fr-FR" sz="2400" spc="-1" strike="noStrike">
                <a:solidFill>
                  <a:srgbClr val="293642"/>
                </a:solidFill>
                <a:latin typeface="Raleway"/>
                <a:ea typeface="DejaVu Sans"/>
              </a:rPr>
              <a:t>très positive pour 19% des Français</a:t>
            </a:r>
            <a:endParaRPr b="0" lang="fr-FR" sz="2400" spc="-1" strike="noStrike">
              <a:solidFill>
                <a:srgbClr val="000000"/>
              </a:solidFill>
              <a:latin typeface="Calibri"/>
            </a:endParaRPr>
          </a:p>
        </p:txBody>
      </p:sp>
      <p:sp>
        <p:nvSpPr>
          <p:cNvPr id="163" name="ZoneTexte 9"/>
          <p:cNvSpPr/>
          <p:nvPr/>
        </p:nvSpPr>
        <p:spPr>
          <a:xfrm>
            <a:off x="2574360" y="3059280"/>
            <a:ext cx="4077720" cy="8211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i="1" lang="fr-FR" sz="2400" spc="-1" strike="noStrike">
                <a:solidFill>
                  <a:srgbClr val="293642"/>
                </a:solidFill>
                <a:latin typeface="Raleway"/>
                <a:ea typeface="DejaVu Sans"/>
              </a:rPr>
              <a:t>24 % des jeunes</a:t>
            </a:r>
            <a:endParaRPr b="0" lang="fr-FR" sz="2400" spc="-1" strike="noStrike">
              <a:solidFill>
                <a:srgbClr val="000000"/>
              </a:solidFill>
              <a:latin typeface="Calibri"/>
            </a:endParaRPr>
          </a:p>
          <a:p>
            <a:pPr algn="ctr">
              <a:lnSpc>
                <a:spcPct val="100000"/>
              </a:lnSpc>
              <a:buNone/>
            </a:pPr>
            <a:r>
              <a:rPr b="0" i="1" lang="fr-FR" sz="2400" spc="-1" strike="noStrike">
                <a:solidFill>
                  <a:srgbClr val="293642"/>
                </a:solidFill>
                <a:latin typeface="Raleway"/>
                <a:ea typeface="DejaVu Sans"/>
              </a:rPr>
              <a:t>27% des Gilets jaunes</a:t>
            </a:r>
            <a:endParaRPr b="0" lang="fr-FR" sz="2400" spc="-1" strike="noStrike">
              <a:solidFill>
                <a:srgbClr val="000000"/>
              </a:solidFill>
              <a:latin typeface="Calibri"/>
            </a:endParaRPr>
          </a:p>
        </p:txBody>
      </p:sp>
      <p:sp>
        <p:nvSpPr>
          <p:cNvPr id="164" name="ZoneTexte 10"/>
          <p:cNvSpPr/>
          <p:nvPr/>
        </p:nvSpPr>
        <p:spPr>
          <a:xfrm>
            <a:off x="4899960" y="4612680"/>
            <a:ext cx="5767560" cy="11869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i="1" lang="fr-FR" sz="2400" spc="-1" strike="noStrike">
                <a:solidFill>
                  <a:srgbClr val="293642"/>
                </a:solidFill>
                <a:latin typeface="Raleway"/>
                <a:ea typeface="DejaVu Sans"/>
              </a:rPr>
              <a:t>63% des Français </a:t>
            </a:r>
            <a:r>
              <a:rPr b="0" lang="fr-FR" sz="2400" spc="-1" strike="noStrike">
                <a:solidFill>
                  <a:srgbClr val="293642"/>
                </a:solidFill>
                <a:latin typeface="Raleway"/>
                <a:ea typeface="DejaVu Sans"/>
              </a:rPr>
              <a:t>se considèrent engagés et </a:t>
            </a:r>
            <a:r>
              <a:rPr b="1" i="1" lang="fr-FR" sz="2400" spc="-1" strike="noStrike">
                <a:solidFill>
                  <a:srgbClr val="293642"/>
                </a:solidFill>
                <a:latin typeface="Raleway"/>
                <a:ea typeface="DejaVu Sans"/>
              </a:rPr>
              <a:t>72% des jeunes </a:t>
            </a:r>
            <a:endParaRPr b="0" lang="fr-FR" sz="2400" spc="-1" strike="noStrike">
              <a:solidFill>
                <a:srgbClr val="000000"/>
              </a:solidFill>
              <a:latin typeface="Calibri"/>
            </a:endParaRPr>
          </a:p>
          <a:p>
            <a:pPr algn="ctr">
              <a:lnSpc>
                <a:spcPct val="100000"/>
              </a:lnSpc>
              <a:buNone/>
            </a:pPr>
            <a:r>
              <a:rPr b="0" lang="fr-FR" sz="2400" spc="-1" strike="noStrike">
                <a:solidFill>
                  <a:srgbClr val="293642"/>
                </a:solidFill>
                <a:latin typeface="Raleway"/>
                <a:ea typeface="DejaVu Sans"/>
              </a:rPr>
              <a:t>se considèrent engagés  </a:t>
            </a:r>
            <a:endParaRPr b="0" lang="fr-FR" sz="2400" spc="-1" strike="noStrike">
              <a:solidFill>
                <a:srgbClr val="000000"/>
              </a:solidFill>
              <a:latin typeface="Calibri"/>
            </a:endParaRPr>
          </a:p>
        </p:txBody>
      </p:sp>
      <p:sp>
        <p:nvSpPr>
          <p:cNvPr id="165" name="TextBox 1"/>
          <p:cNvSpPr/>
          <p:nvPr/>
        </p:nvSpPr>
        <p:spPr>
          <a:xfrm>
            <a:off x="6350760" y="933120"/>
            <a:ext cx="4617720" cy="15523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9600" spc="-1" strike="noStrike">
                <a:solidFill>
                  <a:srgbClr val="6db4c6"/>
                </a:solidFill>
                <a:latin typeface="Raleway Black"/>
                <a:ea typeface="DejaVu Sans"/>
              </a:rPr>
              <a:t>82%</a:t>
            </a:r>
            <a:endParaRPr b="0" lang="fr-FR" sz="9600" spc="-1" strike="noStrike">
              <a:solidFill>
                <a:srgbClr val="000000"/>
              </a:solidFill>
              <a:latin typeface="Calibri"/>
            </a:endParaRPr>
          </a:p>
        </p:txBody>
      </p:sp>
      <p:sp>
        <p:nvSpPr>
          <p:cNvPr id="166" name="ZoneTexte 3"/>
          <p:cNvSpPr/>
          <p:nvPr/>
        </p:nvSpPr>
        <p:spPr>
          <a:xfrm>
            <a:off x="1066680" y="106200"/>
            <a:ext cx="784368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Nouveaux visages de l’engagement</a:t>
            </a:r>
            <a:endParaRPr b="0" lang="fr-FR" sz="3000" spc="-1" strike="noStrike">
              <a:solidFill>
                <a:srgbClr val="000000"/>
              </a:solidFill>
              <a:latin typeface="Calibri"/>
            </a:endParaRPr>
          </a:p>
        </p:txBody>
      </p:sp>
      <p:sp>
        <p:nvSpPr>
          <p:cNvPr id="167" name="TextBox 1"/>
          <p:cNvSpPr/>
          <p:nvPr/>
        </p:nvSpPr>
        <p:spPr>
          <a:xfrm>
            <a:off x="6635880" y="1951920"/>
            <a:ext cx="4617720" cy="15523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9600" spc="-1" strike="noStrike">
                <a:solidFill>
                  <a:srgbClr val="6db4c6"/>
                </a:solidFill>
                <a:latin typeface="Raleway Black"/>
                <a:ea typeface="DejaVu Sans"/>
              </a:rPr>
              <a:t>19%</a:t>
            </a:r>
            <a:endParaRPr b="0" lang="fr-FR" sz="9600" spc="-1" strike="noStrike">
              <a:solidFill>
                <a:srgbClr val="000000"/>
              </a:solidFill>
              <a:latin typeface="Calibri"/>
            </a:endParaRPr>
          </a:p>
        </p:txBody>
      </p:sp>
      <p:sp>
        <p:nvSpPr>
          <p:cNvPr id="168" name="TextBox 1"/>
          <p:cNvSpPr/>
          <p:nvPr/>
        </p:nvSpPr>
        <p:spPr>
          <a:xfrm>
            <a:off x="6066360" y="6341760"/>
            <a:ext cx="4571280" cy="5155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r">
              <a:lnSpc>
                <a:spcPct val="100000"/>
              </a:lnSpc>
              <a:buNone/>
            </a:pPr>
            <a:r>
              <a:rPr b="0" lang="fr-FR" sz="1400" spc="-1" strike="noStrike">
                <a:solidFill>
                  <a:srgbClr val="293642"/>
                </a:solidFill>
                <a:latin typeface="Raleway"/>
                <a:ea typeface="DejaVu Sans"/>
              </a:rPr>
              <a:t>Enquête BVA pour la Fondation Jean Jaurès – 2021</a:t>
            </a:r>
            <a:endParaRPr b="0" lang="fr-FR" sz="1400" spc="-1" strike="noStrike">
              <a:solidFill>
                <a:srgbClr val="000000"/>
              </a:solidFill>
              <a:latin typeface="Calibri"/>
            </a:endParaRPr>
          </a:p>
        </p:txBody>
      </p:sp>
      <p:sp>
        <p:nvSpPr>
          <p:cNvPr id="169" name="TextBox 1"/>
          <p:cNvSpPr/>
          <p:nvPr/>
        </p:nvSpPr>
        <p:spPr>
          <a:xfrm>
            <a:off x="861480" y="3978360"/>
            <a:ext cx="4617720" cy="15523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9600" spc="-1" strike="noStrike">
                <a:solidFill>
                  <a:srgbClr val="6db4c6"/>
                </a:solidFill>
                <a:latin typeface="Raleway Black"/>
                <a:ea typeface="DejaVu Sans"/>
              </a:rPr>
              <a:t>63%</a:t>
            </a:r>
            <a:endParaRPr b="0" lang="fr-FR" sz="9600" spc="-1" strike="noStrike">
              <a:solidFill>
                <a:srgbClr val="000000"/>
              </a:solidFill>
              <a:latin typeface="Calibri"/>
            </a:endParaRPr>
          </a:p>
        </p:txBody>
      </p:sp>
      <p:sp>
        <p:nvSpPr>
          <p:cNvPr id="170" name="TextBox 1"/>
          <p:cNvSpPr/>
          <p:nvPr/>
        </p:nvSpPr>
        <p:spPr>
          <a:xfrm>
            <a:off x="1146240" y="5195880"/>
            <a:ext cx="4617720" cy="15523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9600" spc="-1" strike="noStrike">
                <a:solidFill>
                  <a:srgbClr val="6db4c6"/>
                </a:solidFill>
                <a:latin typeface="Raleway Black"/>
                <a:ea typeface="DejaVu Sans"/>
              </a:rPr>
              <a:t>72%</a:t>
            </a:r>
            <a:endParaRPr b="0" lang="fr-FR" sz="9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1" name="Image 1" descr=""/>
          <p:cNvPicPr/>
          <p:nvPr/>
        </p:nvPicPr>
        <p:blipFill>
          <a:blip r:embed="rId1"/>
          <a:srcRect l="2691" t="0" r="8308" b="0"/>
          <a:stretch/>
        </p:blipFill>
        <p:spPr>
          <a:xfrm>
            <a:off x="1523880" y="0"/>
            <a:ext cx="9143280" cy="6857280"/>
          </a:xfrm>
          <a:prstGeom prst="rect">
            <a:avLst/>
          </a:prstGeom>
          <a:ln w="0">
            <a:noFill/>
          </a:ln>
        </p:spPr>
      </p:pic>
      <p:sp>
        <p:nvSpPr>
          <p:cNvPr id="172" name="TextBox 1"/>
          <p:cNvSpPr/>
          <p:nvPr/>
        </p:nvSpPr>
        <p:spPr>
          <a:xfrm>
            <a:off x="1142640" y="1027440"/>
            <a:ext cx="990576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3600" spc="-1" strike="noStrike">
                <a:solidFill>
                  <a:srgbClr val="6db4c6"/>
                </a:solidFill>
                <a:latin typeface="Raleway Black"/>
                <a:ea typeface="DejaVu Sans"/>
              </a:rPr>
              <a:t>Comment les Français s’engagent-ils ?</a:t>
            </a:r>
            <a:endParaRPr b="0" lang="fr-FR" sz="3600" spc="-1" strike="noStrike">
              <a:solidFill>
                <a:srgbClr val="000000"/>
              </a:solidFill>
              <a:latin typeface="Calibri"/>
            </a:endParaRPr>
          </a:p>
        </p:txBody>
      </p:sp>
      <p:sp>
        <p:nvSpPr>
          <p:cNvPr id="173" name="TextBox 1"/>
          <p:cNvSpPr/>
          <p:nvPr/>
        </p:nvSpPr>
        <p:spPr>
          <a:xfrm>
            <a:off x="1914840" y="1778040"/>
            <a:ext cx="8361720" cy="398916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2800" spc="-1" strike="noStrike">
                <a:solidFill>
                  <a:srgbClr val="293642"/>
                </a:solidFill>
                <a:latin typeface="Raleway"/>
                <a:ea typeface="DejaVu Sans"/>
              </a:rPr>
              <a:t>Signature d’une pétition : </a:t>
            </a:r>
            <a:r>
              <a:rPr b="1" i="1" lang="fr-FR" sz="2800" spc="-1" strike="noStrike">
                <a:solidFill>
                  <a:srgbClr val="293642"/>
                </a:solidFill>
                <a:latin typeface="Raleway"/>
                <a:ea typeface="DejaVu Sans"/>
              </a:rPr>
              <a:t>54%</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Don aux associations : </a:t>
            </a:r>
            <a:r>
              <a:rPr b="1" i="1" lang="fr-FR" sz="2800" spc="-1" strike="noStrike">
                <a:solidFill>
                  <a:srgbClr val="293642"/>
                </a:solidFill>
                <a:latin typeface="Raleway"/>
                <a:ea typeface="DejaVu Sans"/>
              </a:rPr>
              <a:t>52%</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Boycott de produits : </a:t>
            </a:r>
            <a:r>
              <a:rPr b="1" i="1" lang="fr-FR" sz="2800" spc="-1" strike="noStrike">
                <a:solidFill>
                  <a:srgbClr val="293642"/>
                </a:solidFill>
                <a:latin typeface="Raleway"/>
                <a:ea typeface="DejaVu Sans"/>
              </a:rPr>
              <a:t>46%</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Membre d’une asso pour une cause : </a:t>
            </a:r>
            <a:r>
              <a:rPr b="1" i="1" lang="fr-FR" sz="2800" spc="-1" strike="noStrike">
                <a:solidFill>
                  <a:srgbClr val="293642"/>
                </a:solidFill>
                <a:latin typeface="Raleway"/>
                <a:ea typeface="DejaVu Sans"/>
              </a:rPr>
              <a:t>9%</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Membre d’un syndicat : </a:t>
            </a:r>
            <a:r>
              <a:rPr b="1" i="1" lang="fr-FR" sz="2800" spc="-1" strike="noStrike">
                <a:solidFill>
                  <a:srgbClr val="293642"/>
                </a:solidFill>
                <a:latin typeface="Raleway"/>
                <a:ea typeface="DejaVu Sans"/>
              </a:rPr>
              <a:t>4%</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Membre d’un parti : </a:t>
            </a:r>
            <a:r>
              <a:rPr b="1" i="1" lang="fr-FR" sz="2800" spc="-1" strike="noStrike">
                <a:solidFill>
                  <a:srgbClr val="293642"/>
                </a:solidFill>
                <a:latin typeface="Raleway"/>
                <a:ea typeface="DejaVu Sans"/>
              </a:rPr>
              <a:t>2%</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Réserviste citoyen : </a:t>
            </a:r>
            <a:r>
              <a:rPr b="1" i="1" lang="fr-FR" sz="2800" spc="-1" strike="noStrike">
                <a:solidFill>
                  <a:srgbClr val="293642"/>
                </a:solidFill>
                <a:latin typeface="Raleway"/>
                <a:ea typeface="DejaVu Sans"/>
              </a:rPr>
              <a:t>2%</a:t>
            </a:r>
            <a:endParaRPr b="0" lang="fr-FR" sz="2800" spc="-1" strike="noStrike">
              <a:solidFill>
                <a:srgbClr val="000000"/>
              </a:solidFill>
              <a:latin typeface="Calibri"/>
            </a:endParaRPr>
          </a:p>
        </p:txBody>
      </p:sp>
      <p:sp>
        <p:nvSpPr>
          <p:cNvPr id="174" name="ZoneTexte 3"/>
          <p:cNvSpPr/>
          <p:nvPr/>
        </p:nvSpPr>
        <p:spPr>
          <a:xfrm>
            <a:off x="1066680" y="106200"/>
            <a:ext cx="784368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Nouveaux visages de l’engagement</a:t>
            </a:r>
            <a:endParaRPr b="0" lang="fr-FR" sz="3000" spc="-1" strike="noStrike">
              <a:solidFill>
                <a:srgbClr val="000000"/>
              </a:solidFill>
              <a:latin typeface="Calibri"/>
            </a:endParaRPr>
          </a:p>
        </p:txBody>
      </p:sp>
      <p:sp>
        <p:nvSpPr>
          <p:cNvPr id="175" name="TextBox 1"/>
          <p:cNvSpPr/>
          <p:nvPr/>
        </p:nvSpPr>
        <p:spPr>
          <a:xfrm>
            <a:off x="6066360" y="6341760"/>
            <a:ext cx="4571280" cy="5155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r">
              <a:lnSpc>
                <a:spcPct val="100000"/>
              </a:lnSpc>
              <a:buNone/>
            </a:pPr>
            <a:r>
              <a:rPr b="0" lang="fr-FR" sz="1400" spc="-1" strike="noStrike">
                <a:solidFill>
                  <a:srgbClr val="293642"/>
                </a:solidFill>
                <a:latin typeface="Raleway"/>
                <a:ea typeface="DejaVu Sans"/>
              </a:rPr>
              <a:t>Enquête BVA pour la Fondation Jean Jaurès – 2021</a:t>
            </a:r>
            <a:endParaRPr b="0" lang="fr-FR" sz="1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6" name="Image 1" descr=""/>
          <p:cNvPicPr/>
          <p:nvPr/>
        </p:nvPicPr>
        <p:blipFill>
          <a:blip r:embed="rId1"/>
          <a:srcRect l="2691" t="0" r="8308" b="0"/>
          <a:stretch/>
        </p:blipFill>
        <p:spPr>
          <a:xfrm>
            <a:off x="1523880" y="0"/>
            <a:ext cx="9143280" cy="6857280"/>
          </a:xfrm>
          <a:prstGeom prst="rect">
            <a:avLst/>
          </a:prstGeom>
          <a:ln w="0">
            <a:noFill/>
          </a:ln>
        </p:spPr>
      </p:pic>
      <p:sp>
        <p:nvSpPr>
          <p:cNvPr id="177" name="TextBox 1"/>
          <p:cNvSpPr/>
          <p:nvPr/>
        </p:nvSpPr>
        <p:spPr>
          <a:xfrm>
            <a:off x="1142640" y="1027440"/>
            <a:ext cx="990576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3600" spc="-1" strike="noStrike">
                <a:solidFill>
                  <a:srgbClr val="6db4c6"/>
                </a:solidFill>
                <a:latin typeface="Raleway Black"/>
                <a:ea typeface="DejaVu Sans"/>
              </a:rPr>
              <a:t>Moyens d’action jugés efficaces :</a:t>
            </a:r>
            <a:endParaRPr b="0" lang="fr-FR" sz="3600" spc="-1" strike="noStrike">
              <a:solidFill>
                <a:srgbClr val="000000"/>
              </a:solidFill>
              <a:latin typeface="Calibri"/>
            </a:endParaRPr>
          </a:p>
        </p:txBody>
      </p:sp>
      <p:sp>
        <p:nvSpPr>
          <p:cNvPr id="178" name="TextBox 1"/>
          <p:cNvSpPr/>
          <p:nvPr/>
        </p:nvSpPr>
        <p:spPr>
          <a:xfrm>
            <a:off x="1914840" y="1643040"/>
            <a:ext cx="8361720" cy="441576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2800" spc="-1" strike="noStrike">
                <a:solidFill>
                  <a:srgbClr val="293642"/>
                </a:solidFill>
                <a:latin typeface="Raleway"/>
                <a:ea typeface="DejaVu Sans"/>
              </a:rPr>
              <a:t>S’engager dans une association : </a:t>
            </a:r>
            <a:r>
              <a:rPr b="1" i="1" lang="fr-FR" sz="2800" spc="-1" strike="noStrike">
                <a:solidFill>
                  <a:srgbClr val="293642"/>
                </a:solidFill>
                <a:latin typeface="Raleway"/>
                <a:ea typeface="DejaVu Sans"/>
              </a:rPr>
              <a:t>71%</a:t>
            </a:r>
            <a:r>
              <a:rPr b="0" lang="fr-FR" sz="2800" spc="-1" strike="noStrike">
                <a:solidFill>
                  <a:srgbClr val="293642"/>
                </a:solidFill>
                <a:latin typeface="Raleway"/>
                <a:ea typeface="DejaVu Sans"/>
              </a:rPr>
              <a:t> </a:t>
            </a:r>
            <a:endParaRPr b="0" lang="fr-FR" sz="2800" spc="-1" strike="noStrike">
              <a:solidFill>
                <a:srgbClr val="000000"/>
              </a:solidFill>
              <a:latin typeface="Calibri"/>
            </a:endParaRPr>
          </a:p>
          <a:p>
            <a:pPr algn="ctr">
              <a:lnSpc>
                <a:spcPct val="100000"/>
              </a:lnSpc>
              <a:spcAft>
                <a:spcPts val="1199"/>
              </a:spcAft>
              <a:buNone/>
            </a:pPr>
            <a:r>
              <a:rPr b="0" i="1" lang="fr-FR" sz="2800" spc="-1" strike="noStrike">
                <a:solidFill>
                  <a:srgbClr val="293642"/>
                </a:solidFill>
                <a:latin typeface="Raleway"/>
                <a:ea typeface="DejaVu Sans"/>
              </a:rPr>
              <a:t>(jeunes : 80%)</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Voter : </a:t>
            </a:r>
            <a:r>
              <a:rPr b="1" i="1" lang="fr-FR" sz="2800" spc="-1" strike="noStrike">
                <a:solidFill>
                  <a:srgbClr val="293642"/>
                </a:solidFill>
                <a:latin typeface="Raleway"/>
                <a:ea typeface="DejaVu Sans"/>
              </a:rPr>
              <a:t>70%</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Faire un don : </a:t>
            </a:r>
            <a:r>
              <a:rPr b="1" i="1" lang="fr-FR" sz="2800" spc="-1" strike="noStrike">
                <a:solidFill>
                  <a:srgbClr val="293642"/>
                </a:solidFill>
                <a:latin typeface="Raleway"/>
                <a:ea typeface="DejaVu Sans"/>
              </a:rPr>
              <a:t>64%</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Signer une pétition : </a:t>
            </a:r>
            <a:r>
              <a:rPr b="1" i="1" lang="fr-FR" sz="2800" spc="-1" strike="noStrike">
                <a:solidFill>
                  <a:srgbClr val="293642"/>
                </a:solidFill>
                <a:latin typeface="Raleway"/>
                <a:ea typeface="DejaVu Sans"/>
              </a:rPr>
              <a:t>57%</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Manifester : </a:t>
            </a:r>
            <a:r>
              <a:rPr b="1" i="1" lang="fr-FR" sz="2800" spc="-1" strike="noStrike">
                <a:solidFill>
                  <a:srgbClr val="293642"/>
                </a:solidFill>
                <a:latin typeface="Raleway"/>
                <a:ea typeface="DejaVu Sans"/>
              </a:rPr>
              <a:t>46%</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En parler sur les réseaux sociaux : </a:t>
            </a:r>
            <a:r>
              <a:rPr b="1" i="1" lang="fr-FR" sz="2800" spc="-1" strike="noStrike">
                <a:solidFill>
                  <a:srgbClr val="293642"/>
                </a:solidFill>
                <a:latin typeface="Raleway"/>
                <a:ea typeface="DejaVu Sans"/>
              </a:rPr>
              <a:t>41%</a:t>
            </a:r>
            <a:endParaRPr b="0" lang="fr-FR" sz="2800" spc="-1" strike="noStrike">
              <a:solidFill>
                <a:srgbClr val="000000"/>
              </a:solidFill>
              <a:latin typeface="Calibri"/>
            </a:endParaRPr>
          </a:p>
          <a:p>
            <a:pPr algn="ctr">
              <a:lnSpc>
                <a:spcPct val="100000"/>
              </a:lnSpc>
              <a:spcAft>
                <a:spcPts val="1199"/>
              </a:spcAft>
              <a:buNone/>
            </a:pPr>
            <a:r>
              <a:rPr b="0" lang="fr-FR" sz="2800" spc="-1" strike="noStrike">
                <a:solidFill>
                  <a:srgbClr val="293642"/>
                </a:solidFill>
                <a:latin typeface="Raleway"/>
                <a:ea typeface="DejaVu Sans"/>
              </a:rPr>
              <a:t>Adhérer à un parti politique : </a:t>
            </a:r>
            <a:r>
              <a:rPr b="1" i="1" lang="fr-FR" sz="2800" spc="-1" strike="noStrike">
                <a:solidFill>
                  <a:srgbClr val="293642"/>
                </a:solidFill>
                <a:latin typeface="Raleway"/>
                <a:ea typeface="DejaVu Sans"/>
              </a:rPr>
              <a:t>28%</a:t>
            </a:r>
            <a:endParaRPr b="0" lang="fr-FR" sz="2800" spc="-1" strike="noStrike">
              <a:solidFill>
                <a:srgbClr val="000000"/>
              </a:solidFill>
              <a:latin typeface="Calibri"/>
            </a:endParaRPr>
          </a:p>
        </p:txBody>
      </p:sp>
      <p:sp>
        <p:nvSpPr>
          <p:cNvPr id="179" name="ZoneTexte 3"/>
          <p:cNvSpPr/>
          <p:nvPr/>
        </p:nvSpPr>
        <p:spPr>
          <a:xfrm>
            <a:off x="1066680" y="106200"/>
            <a:ext cx="784368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Nouveaux visages de l’engagement</a:t>
            </a:r>
            <a:endParaRPr b="0" lang="fr-FR" sz="3000" spc="-1" strike="noStrike">
              <a:solidFill>
                <a:srgbClr val="000000"/>
              </a:solidFill>
              <a:latin typeface="Calibri"/>
            </a:endParaRPr>
          </a:p>
        </p:txBody>
      </p:sp>
      <p:sp>
        <p:nvSpPr>
          <p:cNvPr id="180" name="TextBox 1"/>
          <p:cNvSpPr/>
          <p:nvPr/>
        </p:nvSpPr>
        <p:spPr>
          <a:xfrm>
            <a:off x="6066360" y="6341760"/>
            <a:ext cx="4571280" cy="5155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r">
              <a:lnSpc>
                <a:spcPct val="100000"/>
              </a:lnSpc>
              <a:buNone/>
            </a:pPr>
            <a:r>
              <a:rPr b="0" lang="fr-FR" sz="1400" spc="-1" strike="noStrike">
                <a:solidFill>
                  <a:srgbClr val="293642"/>
                </a:solidFill>
                <a:latin typeface="Raleway"/>
                <a:ea typeface="DejaVu Sans"/>
              </a:rPr>
              <a:t>Enquête BVA pour la Fondation Jean Jaurès – 2021</a:t>
            </a:r>
            <a:endParaRPr b="0" lang="fr-FR" sz="1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Rectangle 4"/>
          <p:cNvSpPr/>
          <p:nvPr/>
        </p:nvSpPr>
        <p:spPr>
          <a:xfrm>
            <a:off x="1523880" y="0"/>
            <a:ext cx="9143280" cy="685728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182" name="TextBox 1"/>
          <p:cNvSpPr/>
          <p:nvPr/>
        </p:nvSpPr>
        <p:spPr>
          <a:xfrm>
            <a:off x="2832840" y="2469960"/>
            <a:ext cx="6525720" cy="19177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endParaRPr b="0" lang="fr-FR" sz="4000" spc="-1" strike="noStrike">
              <a:solidFill>
                <a:srgbClr val="000000"/>
              </a:solidFill>
              <a:latin typeface="Calibri"/>
            </a:endParaRPr>
          </a:p>
          <a:p>
            <a:pPr algn="ctr">
              <a:lnSpc>
                <a:spcPct val="100000"/>
              </a:lnSpc>
              <a:buNone/>
            </a:pPr>
            <a:r>
              <a:rPr b="0" lang="fr-FR" sz="4000" spc="-1" strike="noStrike">
                <a:solidFill>
                  <a:srgbClr val="000000"/>
                </a:solidFill>
                <a:latin typeface="Raleway ExtraBold"/>
                <a:ea typeface="DejaVu Sans"/>
              </a:rPr>
              <a:t>La mutation de l’action collective</a:t>
            </a:r>
            <a:endParaRPr b="0" lang="fr-FR" sz="4000" spc="-1" strike="noStrike">
              <a:solidFill>
                <a:srgbClr val="000000"/>
              </a:solidFill>
              <a:latin typeface="Calibri"/>
            </a:endParaRPr>
          </a:p>
        </p:txBody>
      </p:sp>
      <p:sp>
        <p:nvSpPr>
          <p:cNvPr id="183" name="Rectangle 1"/>
          <p:cNvSpPr/>
          <p:nvPr/>
        </p:nvSpPr>
        <p:spPr>
          <a:xfrm>
            <a:off x="1737720" y="254160"/>
            <a:ext cx="8715960" cy="6352920"/>
          </a:xfrm>
          <a:prstGeom prst="rect">
            <a:avLst/>
          </a:prstGeom>
          <a:noFill/>
          <a:ln w="38100">
            <a:solidFill>
              <a:srgbClr val="293642"/>
            </a:solid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 name="PlaceHolder 1"/>
          <p:cNvSpPr>
            <a:spLocks noGrp="1"/>
          </p:cNvSpPr>
          <p:nvPr>
            <p:ph type="sldNum" idx="2"/>
          </p:nvPr>
        </p:nvSpPr>
        <p:spPr/>
        <p:txBody>
          <a:bodyPr/>
          <a:p>
            <a:fld id="{71574A5E-8D07-4937-BC1D-042FB037EBC5}" type="slidenum">
              <a:t>19</a:t>
            </a:fld>
          </a:p>
        </p:txBody>
      </p:sp>
    </p:spTree>
  </p:cSld>
  <p:transition spd="slow">
    <p:push dir="u"/>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Rectangle 4"/>
          <p:cNvSpPr/>
          <p:nvPr/>
        </p:nvSpPr>
        <p:spPr>
          <a:xfrm>
            <a:off x="1523880" y="0"/>
            <a:ext cx="9143280" cy="685728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95" name="TextBox 1"/>
          <p:cNvSpPr/>
          <p:nvPr/>
        </p:nvSpPr>
        <p:spPr>
          <a:xfrm>
            <a:off x="2832840" y="3109680"/>
            <a:ext cx="652572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3600" spc="-1" strike="noStrike">
                <a:solidFill>
                  <a:srgbClr val="000000"/>
                </a:solidFill>
                <a:latin typeface="Raleway ExtraBold"/>
                <a:ea typeface="DejaVu Sans"/>
              </a:rPr>
              <a:t>La force du nombre</a:t>
            </a:r>
            <a:endParaRPr b="0" lang="fr-FR" sz="3600" spc="-1" strike="noStrike">
              <a:solidFill>
                <a:srgbClr val="000000"/>
              </a:solidFill>
              <a:latin typeface="Calibri"/>
            </a:endParaRPr>
          </a:p>
        </p:txBody>
      </p:sp>
      <p:sp>
        <p:nvSpPr>
          <p:cNvPr id="96" name="Rectangle 1"/>
          <p:cNvSpPr/>
          <p:nvPr/>
        </p:nvSpPr>
        <p:spPr>
          <a:xfrm>
            <a:off x="1737720" y="254160"/>
            <a:ext cx="8715960" cy="6352920"/>
          </a:xfrm>
          <a:prstGeom prst="rect">
            <a:avLst/>
          </a:prstGeom>
          <a:noFill/>
          <a:ln w="38100">
            <a:solidFill>
              <a:srgbClr val="293642"/>
            </a:solid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 name="PlaceHolder 1"/>
          <p:cNvSpPr>
            <a:spLocks noGrp="1"/>
          </p:cNvSpPr>
          <p:nvPr>
            <p:ph type="sldNum" idx="2"/>
          </p:nvPr>
        </p:nvSpPr>
        <p:spPr/>
        <p:txBody>
          <a:bodyPr/>
          <a:p>
            <a:fld id="{E10ACCF4-0D26-402F-8DD1-58D2719D5E87}" type="slidenum">
              <a:t>2</a:t>
            </a:fld>
          </a:p>
        </p:txBody>
      </p:sp>
    </p:spTree>
  </p:cSld>
  <p:transition spd="slow">
    <p:push dir="u"/>
  </p:transition>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PlaceHolder 1"/>
          <p:cNvSpPr>
            <a:spLocks noGrp="1"/>
          </p:cNvSpPr>
          <p:nvPr>
            <p:ph type="title"/>
          </p:nvPr>
        </p:nvSpPr>
        <p:spPr>
          <a:xfrm>
            <a:off x="838080" y="365040"/>
            <a:ext cx="10514880" cy="1324800"/>
          </a:xfrm>
          <a:prstGeom prst="rect">
            <a:avLst/>
          </a:prstGeom>
          <a:gradFill rotWithShape="0">
            <a:gsLst>
              <a:gs pos="0">
                <a:srgbClr val="71a6da"/>
              </a:gs>
              <a:gs pos="100000">
                <a:srgbClr val="549ada"/>
              </a:gs>
            </a:gsLst>
            <a:lin ang="5400000"/>
          </a:gradFill>
          <a:ln w="6480">
            <a:solidFill>
              <a:srgbClr val="5b9bd5"/>
            </a:solidFill>
            <a:miter/>
          </a:ln>
        </p:spPr>
        <p:txBody>
          <a:bodyPr lIns="90000" rIns="90000" tIns="45000" bIns="45000" anchor="ctr">
            <a:noAutofit/>
          </a:bodyPr>
          <a:p>
            <a:pPr algn="ctr">
              <a:lnSpc>
                <a:spcPct val="90000"/>
              </a:lnSpc>
              <a:buNone/>
            </a:pPr>
            <a:r>
              <a:rPr b="1" lang="fr-FR" sz="4400" spc="-1" strike="noStrike">
                <a:solidFill>
                  <a:srgbClr val="ffffff"/>
                </a:solidFill>
                <a:latin typeface="Calibri"/>
              </a:rPr>
              <a:t>Trois modèles de l’action collective</a:t>
            </a:r>
            <a:endParaRPr b="0" lang="fr-FR" sz="4400" spc="-1" strike="noStrike">
              <a:solidFill>
                <a:srgbClr val="000000"/>
              </a:solidFill>
              <a:latin typeface="Calibri"/>
            </a:endParaRPr>
          </a:p>
        </p:txBody>
      </p:sp>
      <p:graphicFrame>
        <p:nvGraphicFramePr>
          <p:cNvPr id="1" name="Diagram1"/>
          <p:cNvGraphicFramePr/>
          <p:nvPr>
            <p:extLst>
              <p:ext uri="{D42A27DB-BD31-4B8C-83A1-F6EECF244321}">
                <p14:modId xmlns:p14="http://schemas.microsoft.com/office/powerpoint/2010/main" val="1988277050"/>
              </p:ext>
            </p:extLst>
          </p:nvPr>
        </p:nvGraphicFramePr>
        <p:xfrm>
          <a:off x="838080" y="1552680"/>
          <a:ext cx="10514880" cy="47955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transition spd="slow">
    <p:push dir="u"/>
  </p:transition>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5" name="Image 1" descr=""/>
          <p:cNvPicPr/>
          <p:nvPr/>
        </p:nvPicPr>
        <p:blipFill>
          <a:blip r:embed="rId1"/>
          <a:srcRect l="1400" t="0" r="-15" b="0"/>
          <a:stretch/>
        </p:blipFill>
        <p:spPr>
          <a:xfrm>
            <a:off x="1523880" y="0"/>
            <a:ext cx="9143280" cy="6857280"/>
          </a:xfrm>
          <a:prstGeom prst="rect">
            <a:avLst/>
          </a:prstGeom>
          <a:ln w="0">
            <a:noFill/>
          </a:ln>
        </p:spPr>
      </p:pic>
      <p:sp>
        <p:nvSpPr>
          <p:cNvPr id="186" name="Flèche : bas 19"/>
          <p:cNvSpPr/>
          <p:nvPr/>
        </p:nvSpPr>
        <p:spPr>
          <a:xfrm>
            <a:off x="3087000" y="965520"/>
            <a:ext cx="6329160" cy="5805000"/>
          </a:xfrm>
          <a:custGeom>
            <a:avLst/>
            <a:gdLst>
              <a:gd name="textAreaLeft" fmla="*/ 0 w 6329160"/>
              <a:gd name="textAreaRight" fmla="*/ 6329520 w 6329160"/>
              <a:gd name="textAreaTop" fmla="*/ 0 h 5805000"/>
              <a:gd name="textAreaBottom" fmla="*/ 5805360 h 5805000"/>
            </a:gdLst>
            <a:ahLst/>
            <a:rect l="textAreaLeft" t="textAreaTop" r="textAreaRight" b="textAreaBottom"/>
            <a:pathLst>
              <a:path w="6329839" h="5805703">
                <a:moveTo>
                  <a:pt x="0" y="3936521"/>
                </a:moveTo>
                <a:lnTo>
                  <a:pt x="1446625" y="4069043"/>
                </a:lnTo>
                <a:lnTo>
                  <a:pt x="1128573" y="0"/>
                </a:lnTo>
                <a:lnTo>
                  <a:pt x="5267526" y="0"/>
                </a:lnTo>
                <a:lnTo>
                  <a:pt x="4763944" y="4069043"/>
                </a:lnTo>
                <a:lnTo>
                  <a:pt x="6329839" y="3857008"/>
                </a:lnTo>
                <a:lnTo>
                  <a:pt x="3105285" y="5805703"/>
                </a:lnTo>
                <a:lnTo>
                  <a:pt x="0" y="3936521"/>
                </a:lnTo>
                <a:close/>
              </a:path>
            </a:pathLst>
          </a:custGeom>
          <a:solidFill>
            <a:srgbClr val="6db4c6">
              <a:alpha val="20000"/>
            </a:srgb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187" name="ZoneTexte 2"/>
          <p:cNvSpPr/>
          <p:nvPr/>
        </p:nvSpPr>
        <p:spPr>
          <a:xfrm>
            <a:off x="1394640" y="106200"/>
            <a:ext cx="379764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Matrice tutélaire</a:t>
            </a:r>
            <a:endParaRPr b="0" lang="fr-FR" sz="3000" spc="-1" strike="noStrike">
              <a:solidFill>
                <a:srgbClr val="000000"/>
              </a:solidFill>
              <a:latin typeface="Calibri"/>
            </a:endParaRPr>
          </a:p>
        </p:txBody>
      </p:sp>
      <p:sp>
        <p:nvSpPr>
          <p:cNvPr id="188" name="object 47"/>
          <p:cNvSpPr/>
          <p:nvPr/>
        </p:nvSpPr>
        <p:spPr>
          <a:xfrm>
            <a:off x="2239200" y="1074240"/>
            <a:ext cx="2122560" cy="220320"/>
          </a:xfrm>
          <a:custGeom>
            <a:avLst/>
            <a:gdLst>
              <a:gd name="textAreaLeft" fmla="*/ 0 w 2122560"/>
              <a:gd name="textAreaRight" fmla="*/ 2122920 w 2122560"/>
              <a:gd name="textAreaTop" fmla="*/ 0 h 220320"/>
              <a:gd name="textAreaBottom" fmla="*/ 220680 h 220320"/>
            </a:gdLst>
            <a:ahLst/>
            <a:rect l="textAreaLeft" t="textAreaTop" r="textAreaRight" b="textAreaBottom"/>
            <a:pathLst>
              <a:path w="2123440" h="220980">
                <a:moveTo>
                  <a:pt x="1700758" y="3073"/>
                </a:moveTo>
                <a:lnTo>
                  <a:pt x="1702054" y="0"/>
                </a:lnTo>
                <a:lnTo>
                  <a:pt x="1709369" y="3073"/>
                </a:lnTo>
                <a:lnTo>
                  <a:pt x="1714500" y="3073"/>
                </a:lnTo>
                <a:lnTo>
                  <a:pt x="1714500" y="5232"/>
                </a:lnTo>
                <a:lnTo>
                  <a:pt x="1978850" y="116624"/>
                </a:lnTo>
                <a:lnTo>
                  <a:pt x="1916722" y="62903"/>
                </a:lnTo>
                <a:lnTo>
                  <a:pt x="1949958" y="24485"/>
                </a:lnTo>
                <a:lnTo>
                  <a:pt x="2122881" y="173990"/>
                </a:lnTo>
                <a:lnTo>
                  <a:pt x="2107057" y="192290"/>
                </a:lnTo>
                <a:lnTo>
                  <a:pt x="2096008" y="218528"/>
                </a:lnTo>
                <a:lnTo>
                  <a:pt x="2096008" y="220052"/>
                </a:lnTo>
                <a:lnTo>
                  <a:pt x="2095360" y="220052"/>
                </a:lnTo>
                <a:lnTo>
                  <a:pt x="2095080" y="220726"/>
                </a:lnTo>
                <a:lnTo>
                  <a:pt x="2093493" y="220052"/>
                </a:lnTo>
                <a:lnTo>
                  <a:pt x="1867408" y="220052"/>
                </a:lnTo>
                <a:lnTo>
                  <a:pt x="1867408" y="169252"/>
                </a:lnTo>
                <a:lnTo>
                  <a:pt x="1972932" y="169252"/>
                </a:lnTo>
                <a:lnTo>
                  <a:pt x="1699107" y="53873"/>
                </a:lnTo>
                <a:lnTo>
                  <a:pt x="0" y="53873"/>
                </a:lnTo>
                <a:lnTo>
                  <a:pt x="0" y="3073"/>
                </a:lnTo>
                <a:lnTo>
                  <a:pt x="1700758" y="3073"/>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189" name="ZoneTexte 25"/>
          <p:cNvSpPr/>
          <p:nvPr/>
        </p:nvSpPr>
        <p:spPr>
          <a:xfrm>
            <a:off x="1065960" y="406008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Conformité</a:t>
            </a:r>
            <a:endParaRPr b="0" lang="fr-FR" sz="2000" spc="-1" strike="noStrike">
              <a:solidFill>
                <a:srgbClr val="000000"/>
              </a:solidFill>
              <a:latin typeface="Calibri"/>
            </a:endParaRPr>
          </a:p>
        </p:txBody>
      </p:sp>
      <p:sp>
        <p:nvSpPr>
          <p:cNvPr id="190" name="ZoneTexte 26"/>
          <p:cNvSpPr/>
          <p:nvPr/>
        </p:nvSpPr>
        <p:spPr>
          <a:xfrm>
            <a:off x="1065960" y="284652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Obéissance</a:t>
            </a:r>
            <a:endParaRPr b="0" lang="fr-FR" sz="2000" spc="-1" strike="noStrike">
              <a:solidFill>
                <a:srgbClr val="000000"/>
              </a:solidFill>
              <a:latin typeface="Calibri"/>
            </a:endParaRPr>
          </a:p>
        </p:txBody>
      </p:sp>
      <p:sp>
        <p:nvSpPr>
          <p:cNvPr id="191" name="ZoneTexte 27"/>
          <p:cNvSpPr/>
          <p:nvPr/>
        </p:nvSpPr>
        <p:spPr>
          <a:xfrm>
            <a:off x="1065960" y="184752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Interprétation</a:t>
            </a:r>
            <a:endParaRPr b="0" lang="fr-FR" sz="2000" spc="-1" strike="noStrike">
              <a:solidFill>
                <a:srgbClr val="000000"/>
              </a:solidFill>
              <a:latin typeface="Calibri"/>
            </a:endParaRPr>
          </a:p>
        </p:txBody>
      </p:sp>
      <p:grpSp>
        <p:nvGrpSpPr>
          <p:cNvPr id="192" name="Groupe 10"/>
          <p:cNvGrpSpPr/>
          <p:nvPr/>
        </p:nvGrpSpPr>
        <p:grpSpPr>
          <a:xfrm>
            <a:off x="4142880" y="1072440"/>
            <a:ext cx="7184520" cy="516240"/>
            <a:chOff x="4142880" y="1072440"/>
            <a:chExt cx="7184520" cy="516240"/>
          </a:xfrm>
        </p:grpSpPr>
        <p:sp>
          <p:nvSpPr>
            <p:cNvPr id="193" name="ZoneTexte 24"/>
            <p:cNvSpPr/>
            <p:nvPr/>
          </p:nvSpPr>
          <p:spPr>
            <a:xfrm>
              <a:off x="4142880" y="1072440"/>
              <a:ext cx="415152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LOIS FONDAMENTALES</a:t>
              </a:r>
              <a:endParaRPr b="0" lang="fr-FR" sz="2800" spc="-1" strike="noStrike">
                <a:solidFill>
                  <a:srgbClr val="000000"/>
                </a:solidFill>
                <a:latin typeface="Calibri"/>
              </a:endParaRPr>
            </a:p>
          </p:txBody>
        </p:sp>
        <p:sp>
          <p:nvSpPr>
            <p:cNvPr id="194" name="ZoneTexte 28"/>
            <p:cNvSpPr/>
            <p:nvPr/>
          </p:nvSpPr>
          <p:spPr>
            <a:xfrm>
              <a:off x="7175880" y="113400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6db4c6"/>
                  </a:solidFill>
                  <a:latin typeface="Raleway SemiBold"/>
                  <a:ea typeface="DejaVu Sans"/>
                </a:rPr>
                <a:t>Dirigeants</a:t>
              </a:r>
              <a:endParaRPr b="0" lang="fr-FR" sz="2000" spc="-1" strike="noStrike">
                <a:solidFill>
                  <a:srgbClr val="000000"/>
                </a:solidFill>
                <a:latin typeface="Calibri"/>
              </a:endParaRPr>
            </a:p>
          </p:txBody>
        </p:sp>
      </p:grpSp>
      <p:grpSp>
        <p:nvGrpSpPr>
          <p:cNvPr id="195" name="Groupe 33"/>
          <p:cNvGrpSpPr/>
          <p:nvPr/>
        </p:nvGrpSpPr>
        <p:grpSpPr>
          <a:xfrm>
            <a:off x="2233800" y="2049120"/>
            <a:ext cx="9093600" cy="516240"/>
            <a:chOff x="2233800" y="2049120"/>
            <a:chExt cx="9093600" cy="516240"/>
          </a:xfrm>
        </p:grpSpPr>
        <p:sp>
          <p:nvSpPr>
            <p:cNvPr id="196" name="ZoneTexte 11"/>
            <p:cNvSpPr/>
            <p:nvPr/>
          </p:nvSpPr>
          <p:spPr>
            <a:xfrm>
              <a:off x="4142880" y="2049120"/>
              <a:ext cx="415152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RÈGLES DE DROIT</a:t>
              </a:r>
              <a:endParaRPr b="0" lang="fr-FR" sz="2800" spc="-1" strike="noStrike">
                <a:solidFill>
                  <a:srgbClr val="000000"/>
                </a:solidFill>
                <a:latin typeface="Calibri"/>
              </a:endParaRPr>
            </a:p>
          </p:txBody>
        </p:sp>
        <p:sp>
          <p:nvSpPr>
            <p:cNvPr id="197" name="object 41"/>
            <p:cNvSpPr/>
            <p:nvPr/>
          </p:nvSpPr>
          <p:spPr>
            <a:xfrm>
              <a:off x="2233800" y="220464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198" name="ZoneTexte 29"/>
            <p:cNvSpPr/>
            <p:nvPr/>
          </p:nvSpPr>
          <p:spPr>
            <a:xfrm>
              <a:off x="7175880" y="211068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6db4c6"/>
                  </a:solidFill>
                  <a:latin typeface="Raleway SemiBold"/>
                  <a:ea typeface="DejaVu Sans"/>
                </a:rPr>
                <a:t>Cadres supérieurs</a:t>
              </a:r>
              <a:endParaRPr b="0" lang="fr-FR" sz="2000" spc="-1" strike="noStrike">
                <a:solidFill>
                  <a:srgbClr val="000000"/>
                </a:solidFill>
                <a:latin typeface="Calibri"/>
              </a:endParaRPr>
            </a:p>
          </p:txBody>
        </p:sp>
      </p:grpSp>
      <p:grpSp>
        <p:nvGrpSpPr>
          <p:cNvPr id="199" name="Groupe 34"/>
          <p:cNvGrpSpPr/>
          <p:nvPr/>
        </p:nvGrpSpPr>
        <p:grpSpPr>
          <a:xfrm>
            <a:off x="2259000" y="3025800"/>
            <a:ext cx="9068400" cy="516240"/>
            <a:chOff x="2259000" y="3025800"/>
            <a:chExt cx="9068400" cy="516240"/>
          </a:xfrm>
        </p:grpSpPr>
        <p:sp>
          <p:nvSpPr>
            <p:cNvPr id="200" name="ZoneTexte 13"/>
            <p:cNvSpPr/>
            <p:nvPr/>
          </p:nvSpPr>
          <p:spPr>
            <a:xfrm>
              <a:off x="4142880" y="3025800"/>
              <a:ext cx="415152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RÈGLEMENTS</a:t>
              </a:r>
              <a:endParaRPr b="0" lang="fr-FR" sz="2800" spc="-1" strike="noStrike">
                <a:solidFill>
                  <a:srgbClr val="000000"/>
                </a:solidFill>
                <a:latin typeface="Calibri"/>
              </a:endParaRPr>
            </a:p>
          </p:txBody>
        </p:sp>
        <p:sp>
          <p:nvSpPr>
            <p:cNvPr id="201" name="object 29"/>
            <p:cNvSpPr/>
            <p:nvPr/>
          </p:nvSpPr>
          <p:spPr>
            <a:xfrm>
              <a:off x="2259000" y="318132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02" name="ZoneTexte 30"/>
            <p:cNvSpPr/>
            <p:nvPr/>
          </p:nvSpPr>
          <p:spPr>
            <a:xfrm>
              <a:off x="7175880" y="308736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6db4c6"/>
                  </a:solidFill>
                  <a:latin typeface="Raleway SemiBold"/>
                  <a:ea typeface="DejaVu Sans"/>
                </a:rPr>
                <a:t>Cadres subalternes</a:t>
              </a:r>
              <a:endParaRPr b="0" lang="fr-FR" sz="2000" spc="-1" strike="noStrike">
                <a:solidFill>
                  <a:srgbClr val="000000"/>
                </a:solidFill>
                <a:latin typeface="Calibri"/>
              </a:endParaRPr>
            </a:p>
          </p:txBody>
        </p:sp>
      </p:grpSp>
      <p:grpSp>
        <p:nvGrpSpPr>
          <p:cNvPr id="203" name="Groupe 35"/>
          <p:cNvGrpSpPr/>
          <p:nvPr/>
        </p:nvGrpSpPr>
        <p:grpSpPr>
          <a:xfrm>
            <a:off x="2233800" y="4002480"/>
            <a:ext cx="9093600" cy="942840"/>
            <a:chOff x="2233800" y="4002480"/>
            <a:chExt cx="9093600" cy="942840"/>
          </a:xfrm>
        </p:grpSpPr>
        <p:sp>
          <p:nvSpPr>
            <p:cNvPr id="204" name="ZoneTexte 15"/>
            <p:cNvSpPr/>
            <p:nvPr/>
          </p:nvSpPr>
          <p:spPr>
            <a:xfrm>
              <a:off x="4142880" y="4002480"/>
              <a:ext cx="4151520" cy="9428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RÈGLES DE COMPORTEMENT</a:t>
              </a:r>
              <a:endParaRPr b="0" lang="fr-FR" sz="2800" spc="-1" strike="noStrike">
                <a:solidFill>
                  <a:srgbClr val="000000"/>
                </a:solidFill>
                <a:latin typeface="Calibri"/>
              </a:endParaRPr>
            </a:p>
          </p:txBody>
        </p:sp>
        <p:sp>
          <p:nvSpPr>
            <p:cNvPr id="205" name="object 35"/>
            <p:cNvSpPr/>
            <p:nvPr/>
          </p:nvSpPr>
          <p:spPr>
            <a:xfrm>
              <a:off x="2233800" y="437364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06" name="ZoneTexte 31"/>
            <p:cNvSpPr/>
            <p:nvPr/>
          </p:nvSpPr>
          <p:spPr>
            <a:xfrm>
              <a:off x="7175880" y="427968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6db4c6"/>
                  </a:solidFill>
                  <a:latin typeface="Raleway SemiBold"/>
                  <a:ea typeface="DejaVu Sans"/>
                </a:rPr>
                <a:t>Exécutants</a:t>
              </a:r>
              <a:endParaRPr b="0" lang="fr-FR" sz="2000" spc="-1" strike="noStrike">
                <a:solidFill>
                  <a:srgbClr val="000000"/>
                </a:solidFill>
                <a:latin typeface="Calibri"/>
              </a:endParaRPr>
            </a:p>
          </p:txBody>
        </p:sp>
      </p:grpSp>
    </p:spTree>
  </p:cSld>
  <p:transition spd="slow">
    <p:push dir="u"/>
  </p:transition>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7" name="Image 1" descr=""/>
          <p:cNvPicPr/>
          <p:nvPr/>
        </p:nvPicPr>
        <p:blipFill>
          <a:blip r:embed="rId1"/>
          <a:srcRect l="1400" t="0" r="-15" b="0"/>
          <a:stretch/>
        </p:blipFill>
        <p:spPr>
          <a:xfrm>
            <a:off x="1523880" y="0"/>
            <a:ext cx="9143280" cy="6857280"/>
          </a:xfrm>
          <a:prstGeom prst="rect">
            <a:avLst/>
          </a:prstGeom>
          <a:ln w="0">
            <a:noFill/>
          </a:ln>
        </p:spPr>
      </p:pic>
      <p:sp>
        <p:nvSpPr>
          <p:cNvPr id="208" name="Flèche : bas 19"/>
          <p:cNvSpPr/>
          <p:nvPr/>
        </p:nvSpPr>
        <p:spPr>
          <a:xfrm>
            <a:off x="3087000" y="766800"/>
            <a:ext cx="6329160" cy="5805000"/>
          </a:xfrm>
          <a:custGeom>
            <a:avLst/>
            <a:gdLst>
              <a:gd name="textAreaLeft" fmla="*/ 0 w 6329160"/>
              <a:gd name="textAreaRight" fmla="*/ 6329520 w 6329160"/>
              <a:gd name="textAreaTop" fmla="*/ 0 h 5805000"/>
              <a:gd name="textAreaBottom" fmla="*/ 5805360 h 5805000"/>
            </a:gdLst>
            <a:ahLst/>
            <a:rect l="textAreaLeft" t="textAreaTop" r="textAreaRight" b="textAreaBottom"/>
            <a:pathLst>
              <a:path w="6329839" h="5805703">
                <a:moveTo>
                  <a:pt x="0" y="3936521"/>
                </a:moveTo>
                <a:lnTo>
                  <a:pt x="1446625" y="4069043"/>
                </a:lnTo>
                <a:lnTo>
                  <a:pt x="1128573" y="0"/>
                </a:lnTo>
                <a:lnTo>
                  <a:pt x="5267526" y="0"/>
                </a:lnTo>
                <a:lnTo>
                  <a:pt x="4763944" y="4069043"/>
                </a:lnTo>
                <a:lnTo>
                  <a:pt x="6329839" y="3857008"/>
                </a:lnTo>
                <a:lnTo>
                  <a:pt x="3105285" y="5805703"/>
                </a:lnTo>
                <a:lnTo>
                  <a:pt x="0" y="3936521"/>
                </a:lnTo>
                <a:close/>
              </a:path>
            </a:pathLst>
          </a:custGeom>
          <a:solidFill>
            <a:srgbClr val="6db4c6">
              <a:alpha val="90000"/>
            </a:srgb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09" name="ZoneTexte 2"/>
          <p:cNvSpPr/>
          <p:nvPr/>
        </p:nvSpPr>
        <p:spPr>
          <a:xfrm>
            <a:off x="1337760" y="106200"/>
            <a:ext cx="460080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Modèle hiérarchique</a:t>
            </a:r>
            <a:endParaRPr b="0" lang="fr-FR" sz="3000" spc="-1" strike="noStrike">
              <a:solidFill>
                <a:srgbClr val="000000"/>
              </a:solidFill>
              <a:latin typeface="Calibri"/>
            </a:endParaRPr>
          </a:p>
        </p:txBody>
      </p:sp>
      <p:grpSp>
        <p:nvGrpSpPr>
          <p:cNvPr id="210" name="Groupe 18"/>
          <p:cNvGrpSpPr/>
          <p:nvPr/>
        </p:nvGrpSpPr>
        <p:grpSpPr>
          <a:xfrm>
            <a:off x="4116240" y="1090800"/>
            <a:ext cx="4151520" cy="1472400"/>
            <a:chOff x="4116240" y="1090800"/>
            <a:chExt cx="4151520" cy="1472400"/>
          </a:xfrm>
        </p:grpSpPr>
        <p:sp>
          <p:nvSpPr>
            <p:cNvPr id="211" name="ZoneTexte 11"/>
            <p:cNvSpPr/>
            <p:nvPr/>
          </p:nvSpPr>
          <p:spPr>
            <a:xfrm>
              <a:off x="4116240" y="109080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Black"/>
                  <a:ea typeface="DejaVu Sans"/>
                </a:rPr>
                <a:t>CONCEPTION </a:t>
              </a:r>
              <a:r>
                <a:rPr b="0" i="1" lang="fr-FR" sz="2000" spc="165" strike="noStrike">
                  <a:solidFill>
                    <a:srgbClr val="293642"/>
                  </a:solidFill>
                  <a:latin typeface="Raleway Black"/>
                  <a:ea typeface="DejaVu Sans"/>
                </a:rPr>
                <a:t>/</a:t>
              </a:r>
              <a:r>
                <a:rPr b="0" i="1" lang="fr-FR" sz="2000" spc="-330" strike="noStrike">
                  <a:solidFill>
                    <a:srgbClr val="293642"/>
                  </a:solidFill>
                  <a:latin typeface="Raleway Black"/>
                  <a:ea typeface="DejaVu Sans"/>
                </a:rPr>
                <a:t> </a:t>
              </a:r>
              <a:r>
                <a:rPr b="0" i="1" lang="fr-FR" sz="2000" spc="-131" strike="noStrike">
                  <a:solidFill>
                    <a:srgbClr val="293642"/>
                  </a:solidFill>
                  <a:latin typeface="Raleway Black"/>
                  <a:ea typeface="DejaVu Sans"/>
                </a:rPr>
                <a:t>DIRECTION</a:t>
              </a:r>
              <a:endParaRPr b="0" lang="fr-FR" sz="2000" spc="-1" strike="noStrike">
                <a:solidFill>
                  <a:srgbClr val="000000"/>
                </a:solidFill>
                <a:latin typeface="Calibri"/>
              </a:endParaRPr>
            </a:p>
          </p:txBody>
        </p:sp>
        <p:sp>
          <p:nvSpPr>
            <p:cNvPr id="212" name="ZoneTexte 12"/>
            <p:cNvSpPr/>
            <p:nvPr/>
          </p:nvSpPr>
          <p:spPr>
            <a:xfrm>
              <a:off x="4116240" y="1490400"/>
              <a:ext cx="4151520" cy="107280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Capacité d’interprétation</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Règles fondamentales  </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Stratégies</a:t>
              </a:r>
              <a:endParaRPr b="0" lang="fr-FR" sz="2000" spc="-1" strike="noStrike">
                <a:solidFill>
                  <a:srgbClr val="000000"/>
                </a:solidFill>
                <a:latin typeface="Calibri"/>
              </a:endParaRPr>
            </a:p>
          </p:txBody>
        </p:sp>
      </p:grpSp>
      <p:grpSp>
        <p:nvGrpSpPr>
          <p:cNvPr id="213" name="Groupe 17"/>
          <p:cNvGrpSpPr/>
          <p:nvPr/>
        </p:nvGrpSpPr>
        <p:grpSpPr>
          <a:xfrm>
            <a:off x="4116240" y="2979000"/>
            <a:ext cx="4151520" cy="1142280"/>
            <a:chOff x="4116240" y="2979000"/>
            <a:chExt cx="4151520" cy="1142280"/>
          </a:xfrm>
        </p:grpSpPr>
        <p:sp>
          <p:nvSpPr>
            <p:cNvPr id="214" name="ZoneTexte 13"/>
            <p:cNvSpPr/>
            <p:nvPr/>
          </p:nvSpPr>
          <p:spPr>
            <a:xfrm>
              <a:off x="4116240" y="297900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Black"/>
                  <a:ea typeface="DejaVu Sans"/>
                </a:rPr>
                <a:t>ENCADREMENT</a:t>
              </a:r>
              <a:endParaRPr b="0" lang="fr-FR" sz="2000" spc="-1" strike="noStrike">
                <a:solidFill>
                  <a:srgbClr val="000000"/>
                </a:solidFill>
                <a:latin typeface="Calibri"/>
              </a:endParaRPr>
            </a:p>
          </p:txBody>
        </p:sp>
        <p:sp>
          <p:nvSpPr>
            <p:cNvPr id="215" name="ZoneTexte 14"/>
            <p:cNvSpPr/>
            <p:nvPr/>
          </p:nvSpPr>
          <p:spPr>
            <a:xfrm>
              <a:off x="4116240" y="3387600"/>
              <a:ext cx="4151520" cy="73368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Capacité de formalisation</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Normes, techniques</a:t>
              </a:r>
              <a:endParaRPr b="0" lang="fr-FR" sz="2000" spc="-1" strike="noStrike">
                <a:solidFill>
                  <a:srgbClr val="000000"/>
                </a:solidFill>
                <a:latin typeface="Calibri"/>
              </a:endParaRPr>
            </a:p>
          </p:txBody>
        </p:sp>
      </p:grpSp>
      <p:grpSp>
        <p:nvGrpSpPr>
          <p:cNvPr id="216" name="Groupe 8"/>
          <p:cNvGrpSpPr/>
          <p:nvPr/>
        </p:nvGrpSpPr>
        <p:grpSpPr>
          <a:xfrm>
            <a:off x="4116240" y="4529880"/>
            <a:ext cx="4151520" cy="1811880"/>
            <a:chOff x="4116240" y="4529880"/>
            <a:chExt cx="4151520" cy="1811880"/>
          </a:xfrm>
        </p:grpSpPr>
        <p:sp>
          <p:nvSpPr>
            <p:cNvPr id="217" name="ZoneTexte 15"/>
            <p:cNvSpPr/>
            <p:nvPr/>
          </p:nvSpPr>
          <p:spPr>
            <a:xfrm>
              <a:off x="4116240" y="452988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Black"/>
                  <a:ea typeface="DejaVu Sans"/>
                </a:rPr>
                <a:t>EXECUTION</a:t>
              </a:r>
              <a:endParaRPr b="0" lang="fr-FR" sz="2000" spc="-1" strike="noStrike">
                <a:solidFill>
                  <a:srgbClr val="000000"/>
                </a:solidFill>
                <a:latin typeface="Calibri"/>
              </a:endParaRPr>
            </a:p>
          </p:txBody>
        </p:sp>
        <p:sp>
          <p:nvSpPr>
            <p:cNvPr id="218" name="ZoneTexte 16"/>
            <p:cNvSpPr/>
            <p:nvPr/>
          </p:nvSpPr>
          <p:spPr>
            <a:xfrm>
              <a:off x="4116240" y="4929840"/>
              <a:ext cx="4151520" cy="141192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Capacité d’ouvrage </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(savoirs pratiques)</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Obéissance</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Discipline</a:t>
              </a:r>
              <a:endParaRPr b="0" lang="fr-FR" sz="2000" spc="-1" strike="noStrike">
                <a:solidFill>
                  <a:srgbClr val="000000"/>
                </a:solidFill>
                <a:latin typeface="Calibri"/>
              </a:endParaRPr>
            </a:p>
          </p:txBody>
        </p:sp>
      </p:grpSp>
    </p:spTree>
  </p:cSld>
  <p:transition spd="slow">
    <p:push dir="u"/>
  </p:transition>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19" name="Image 1" descr=""/>
          <p:cNvPicPr/>
          <p:nvPr/>
        </p:nvPicPr>
        <p:blipFill>
          <a:blip r:embed="rId1"/>
          <a:srcRect l="1400" t="0" r="-15" b="0"/>
          <a:stretch/>
        </p:blipFill>
        <p:spPr>
          <a:xfrm>
            <a:off x="1523880" y="0"/>
            <a:ext cx="9143280" cy="6857280"/>
          </a:xfrm>
          <a:prstGeom prst="rect">
            <a:avLst/>
          </a:prstGeom>
          <a:ln w="0">
            <a:noFill/>
          </a:ln>
        </p:spPr>
      </p:pic>
      <p:sp>
        <p:nvSpPr>
          <p:cNvPr id="220" name="Ellipse 83"/>
          <p:cNvSpPr/>
          <p:nvPr/>
        </p:nvSpPr>
        <p:spPr>
          <a:xfrm>
            <a:off x="3983400" y="1565280"/>
            <a:ext cx="4317840" cy="4317840"/>
          </a:xfrm>
          <a:prstGeom prst="ellipse">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21" name="Ellipse 3"/>
          <p:cNvSpPr/>
          <p:nvPr/>
        </p:nvSpPr>
        <p:spPr>
          <a:xfrm>
            <a:off x="4881600" y="2463480"/>
            <a:ext cx="2521080" cy="2521080"/>
          </a:xfrm>
          <a:prstGeom prst="ellipse">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22" name="ZoneTexte 2"/>
          <p:cNvSpPr/>
          <p:nvPr/>
        </p:nvSpPr>
        <p:spPr>
          <a:xfrm>
            <a:off x="1397880" y="106200"/>
            <a:ext cx="408276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Modèle coopératif</a:t>
            </a:r>
            <a:endParaRPr b="0" lang="fr-FR" sz="3000" spc="-1" strike="noStrike">
              <a:solidFill>
                <a:srgbClr val="000000"/>
              </a:solidFill>
              <a:latin typeface="Calibri"/>
            </a:endParaRPr>
          </a:p>
        </p:txBody>
      </p:sp>
      <p:sp>
        <p:nvSpPr>
          <p:cNvPr id="223" name="object 47"/>
          <p:cNvSpPr/>
          <p:nvPr/>
        </p:nvSpPr>
        <p:spPr>
          <a:xfrm>
            <a:off x="1863720" y="1531440"/>
            <a:ext cx="2122560" cy="220320"/>
          </a:xfrm>
          <a:custGeom>
            <a:avLst/>
            <a:gdLst>
              <a:gd name="textAreaLeft" fmla="*/ 0 w 2122560"/>
              <a:gd name="textAreaRight" fmla="*/ 2122920 w 2122560"/>
              <a:gd name="textAreaTop" fmla="*/ 0 h 220320"/>
              <a:gd name="textAreaBottom" fmla="*/ 220680 h 220320"/>
            </a:gdLst>
            <a:ahLst/>
            <a:rect l="textAreaLeft" t="textAreaTop" r="textAreaRight" b="textAreaBottom"/>
            <a:pathLst>
              <a:path w="2123440" h="220980">
                <a:moveTo>
                  <a:pt x="1700758" y="3073"/>
                </a:moveTo>
                <a:lnTo>
                  <a:pt x="1702054" y="0"/>
                </a:lnTo>
                <a:lnTo>
                  <a:pt x="1709369" y="3073"/>
                </a:lnTo>
                <a:lnTo>
                  <a:pt x="1714500" y="3073"/>
                </a:lnTo>
                <a:lnTo>
                  <a:pt x="1714500" y="5232"/>
                </a:lnTo>
                <a:lnTo>
                  <a:pt x="1978850" y="116624"/>
                </a:lnTo>
                <a:lnTo>
                  <a:pt x="1916722" y="62903"/>
                </a:lnTo>
                <a:lnTo>
                  <a:pt x="1949958" y="24485"/>
                </a:lnTo>
                <a:lnTo>
                  <a:pt x="2122881" y="173990"/>
                </a:lnTo>
                <a:lnTo>
                  <a:pt x="2107057" y="192290"/>
                </a:lnTo>
                <a:lnTo>
                  <a:pt x="2096008" y="218528"/>
                </a:lnTo>
                <a:lnTo>
                  <a:pt x="2096008" y="220052"/>
                </a:lnTo>
                <a:lnTo>
                  <a:pt x="2095360" y="220052"/>
                </a:lnTo>
                <a:lnTo>
                  <a:pt x="2095080" y="220726"/>
                </a:lnTo>
                <a:lnTo>
                  <a:pt x="2093493" y="220052"/>
                </a:lnTo>
                <a:lnTo>
                  <a:pt x="1867408" y="220052"/>
                </a:lnTo>
                <a:lnTo>
                  <a:pt x="1867408" y="169252"/>
                </a:lnTo>
                <a:lnTo>
                  <a:pt x="1972932" y="169252"/>
                </a:lnTo>
                <a:lnTo>
                  <a:pt x="1699107" y="53873"/>
                </a:lnTo>
                <a:lnTo>
                  <a:pt x="0" y="53873"/>
                </a:lnTo>
                <a:lnTo>
                  <a:pt x="0" y="3073"/>
                </a:lnTo>
                <a:lnTo>
                  <a:pt x="1700758" y="3073"/>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24" name="ZoneTexte 25"/>
          <p:cNvSpPr/>
          <p:nvPr/>
        </p:nvSpPr>
        <p:spPr>
          <a:xfrm>
            <a:off x="635400" y="4158000"/>
            <a:ext cx="4151520" cy="73368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Technologie / </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Capacité d’agir</a:t>
            </a:r>
            <a:endParaRPr b="0" lang="fr-FR" sz="2000" spc="-1" strike="noStrike">
              <a:solidFill>
                <a:srgbClr val="000000"/>
              </a:solidFill>
              <a:latin typeface="Calibri"/>
            </a:endParaRPr>
          </a:p>
        </p:txBody>
      </p:sp>
      <p:sp>
        <p:nvSpPr>
          <p:cNvPr id="225" name="ZoneTexte 26"/>
          <p:cNvSpPr/>
          <p:nvPr/>
        </p:nvSpPr>
        <p:spPr>
          <a:xfrm>
            <a:off x="720000" y="2960640"/>
            <a:ext cx="4151520" cy="73368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Contraintes  / </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Risques juridiques</a:t>
            </a:r>
            <a:endParaRPr b="0" lang="fr-FR" sz="2000" spc="-1" strike="noStrike">
              <a:solidFill>
                <a:srgbClr val="000000"/>
              </a:solidFill>
              <a:latin typeface="Calibri"/>
            </a:endParaRPr>
          </a:p>
        </p:txBody>
      </p:sp>
      <p:sp>
        <p:nvSpPr>
          <p:cNvPr id="226" name="ZoneTexte 27"/>
          <p:cNvSpPr/>
          <p:nvPr/>
        </p:nvSpPr>
        <p:spPr>
          <a:xfrm>
            <a:off x="745560" y="230472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Valeurs</a:t>
            </a:r>
            <a:endParaRPr b="0" lang="fr-FR" sz="2000" spc="-1" strike="noStrike">
              <a:solidFill>
                <a:srgbClr val="000000"/>
              </a:solidFill>
              <a:latin typeface="Calibri"/>
            </a:endParaRPr>
          </a:p>
        </p:txBody>
      </p:sp>
      <p:sp>
        <p:nvSpPr>
          <p:cNvPr id="227" name="object 41"/>
          <p:cNvSpPr/>
          <p:nvPr/>
        </p:nvSpPr>
        <p:spPr>
          <a:xfrm>
            <a:off x="1857960" y="266184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28" name="object 29"/>
          <p:cNvSpPr/>
          <p:nvPr/>
        </p:nvSpPr>
        <p:spPr>
          <a:xfrm>
            <a:off x="1883520" y="363852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29" name="object 35"/>
          <p:cNvSpPr/>
          <p:nvPr/>
        </p:nvSpPr>
        <p:spPr>
          <a:xfrm>
            <a:off x="1857960" y="4830840"/>
            <a:ext cx="1875600" cy="211320"/>
          </a:xfrm>
          <a:custGeom>
            <a:avLst/>
            <a:gdLst>
              <a:gd name="textAreaLeft" fmla="*/ 0 w 1875600"/>
              <a:gd name="textAreaRight" fmla="*/ 187596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30" name="ZoneTexte 32"/>
          <p:cNvSpPr/>
          <p:nvPr/>
        </p:nvSpPr>
        <p:spPr>
          <a:xfrm>
            <a:off x="635400" y="790560"/>
            <a:ext cx="4151520" cy="73368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Données / </a:t>
            </a:r>
            <a:endParaRPr b="0" lang="fr-FR" sz="2000" spc="-1" strike="noStrike">
              <a:solidFill>
                <a:srgbClr val="000000"/>
              </a:solidFill>
              <a:latin typeface="Calibri"/>
            </a:endParaRPr>
          </a:p>
          <a:p>
            <a:pPr marL="17280" algn="ctr">
              <a:lnSpc>
                <a:spcPct val="100000"/>
              </a:lnSpc>
              <a:spcBef>
                <a:spcPts val="269"/>
              </a:spcBef>
              <a:buNone/>
            </a:pPr>
            <a:r>
              <a:rPr b="0" i="1" lang="fr-FR" sz="2000" spc="-114" strike="noStrike">
                <a:solidFill>
                  <a:srgbClr val="293642"/>
                </a:solidFill>
                <a:latin typeface="Raleway"/>
                <a:ea typeface="DejaVu Sans"/>
              </a:rPr>
              <a:t>Connaissances</a:t>
            </a:r>
            <a:endParaRPr b="0" lang="fr-FR" sz="2000" spc="-1" strike="noStrike">
              <a:solidFill>
                <a:srgbClr val="000000"/>
              </a:solidFill>
              <a:latin typeface="Calibri"/>
            </a:endParaRPr>
          </a:p>
        </p:txBody>
      </p:sp>
      <p:sp>
        <p:nvSpPr>
          <p:cNvPr id="231" name="object 47"/>
          <p:cNvSpPr/>
          <p:nvPr/>
        </p:nvSpPr>
        <p:spPr>
          <a:xfrm flipH="1">
            <a:off x="8447040" y="1529280"/>
            <a:ext cx="2122560" cy="220320"/>
          </a:xfrm>
          <a:custGeom>
            <a:avLst/>
            <a:gdLst>
              <a:gd name="textAreaLeft" fmla="*/ 360 w 2122560"/>
              <a:gd name="textAreaRight" fmla="*/ 2123280 w 2122560"/>
              <a:gd name="textAreaTop" fmla="*/ 0 h 220320"/>
              <a:gd name="textAreaBottom" fmla="*/ 220680 h 220320"/>
            </a:gdLst>
            <a:ahLst/>
            <a:rect l="textAreaLeft" t="textAreaTop" r="textAreaRight" b="textAreaBottom"/>
            <a:pathLst>
              <a:path w="2123440" h="220980">
                <a:moveTo>
                  <a:pt x="1700758" y="3073"/>
                </a:moveTo>
                <a:lnTo>
                  <a:pt x="1702054" y="0"/>
                </a:lnTo>
                <a:lnTo>
                  <a:pt x="1709369" y="3073"/>
                </a:lnTo>
                <a:lnTo>
                  <a:pt x="1714500" y="3073"/>
                </a:lnTo>
                <a:lnTo>
                  <a:pt x="1714500" y="5232"/>
                </a:lnTo>
                <a:lnTo>
                  <a:pt x="1978850" y="116624"/>
                </a:lnTo>
                <a:lnTo>
                  <a:pt x="1916722" y="62903"/>
                </a:lnTo>
                <a:lnTo>
                  <a:pt x="1949958" y="24485"/>
                </a:lnTo>
                <a:lnTo>
                  <a:pt x="2122881" y="173990"/>
                </a:lnTo>
                <a:lnTo>
                  <a:pt x="2107057" y="192290"/>
                </a:lnTo>
                <a:lnTo>
                  <a:pt x="2096008" y="218528"/>
                </a:lnTo>
                <a:lnTo>
                  <a:pt x="2096008" y="220052"/>
                </a:lnTo>
                <a:lnTo>
                  <a:pt x="2095360" y="220052"/>
                </a:lnTo>
                <a:lnTo>
                  <a:pt x="2095080" y="220726"/>
                </a:lnTo>
                <a:lnTo>
                  <a:pt x="2093493" y="220052"/>
                </a:lnTo>
                <a:lnTo>
                  <a:pt x="1867408" y="220052"/>
                </a:lnTo>
                <a:lnTo>
                  <a:pt x="1867408" y="169252"/>
                </a:lnTo>
                <a:lnTo>
                  <a:pt x="1972932" y="169252"/>
                </a:lnTo>
                <a:lnTo>
                  <a:pt x="1699107" y="53873"/>
                </a:lnTo>
                <a:lnTo>
                  <a:pt x="0" y="53873"/>
                </a:lnTo>
                <a:lnTo>
                  <a:pt x="0" y="3073"/>
                </a:lnTo>
                <a:lnTo>
                  <a:pt x="1700758" y="3073"/>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32" name="object 41"/>
          <p:cNvSpPr/>
          <p:nvPr/>
        </p:nvSpPr>
        <p:spPr>
          <a:xfrm flipH="1">
            <a:off x="8441280" y="2659680"/>
            <a:ext cx="1875600" cy="211320"/>
          </a:xfrm>
          <a:custGeom>
            <a:avLst/>
            <a:gdLst>
              <a:gd name="textAreaLeft" fmla="*/ 360 w 1875600"/>
              <a:gd name="textAreaRight" fmla="*/ 187632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33" name="object 29"/>
          <p:cNvSpPr/>
          <p:nvPr/>
        </p:nvSpPr>
        <p:spPr>
          <a:xfrm flipH="1">
            <a:off x="8466840" y="3636360"/>
            <a:ext cx="1875600" cy="211320"/>
          </a:xfrm>
          <a:custGeom>
            <a:avLst/>
            <a:gdLst>
              <a:gd name="textAreaLeft" fmla="*/ 360 w 1875600"/>
              <a:gd name="textAreaRight" fmla="*/ 187632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34" name="object 35"/>
          <p:cNvSpPr/>
          <p:nvPr/>
        </p:nvSpPr>
        <p:spPr>
          <a:xfrm flipH="1">
            <a:off x="8441280" y="4828320"/>
            <a:ext cx="1875600" cy="211320"/>
          </a:xfrm>
          <a:custGeom>
            <a:avLst/>
            <a:gdLst>
              <a:gd name="textAreaLeft" fmla="*/ 360 w 1875600"/>
              <a:gd name="textAreaRight" fmla="*/ 1876320 w 1875600"/>
              <a:gd name="textAreaTop" fmla="*/ 0 h 211320"/>
              <a:gd name="textAreaBottom" fmla="*/ 211680 h 211320"/>
            </a:gdLst>
            <a:ahLst/>
            <a:rect l="textAreaLeft" t="textAreaTop" r="textAreaRight" b="textAreaBottom"/>
            <a:pathLst>
              <a:path w="1876425" h="212089">
                <a:moveTo>
                  <a:pt x="0" y="75120"/>
                </a:moveTo>
                <a:lnTo>
                  <a:pt x="1431937" y="75120"/>
                </a:lnTo>
                <a:lnTo>
                  <a:pt x="1433195" y="74574"/>
                </a:lnTo>
                <a:lnTo>
                  <a:pt x="1433334" y="74574"/>
                </a:lnTo>
                <a:lnTo>
                  <a:pt x="1433576" y="75120"/>
                </a:lnTo>
                <a:lnTo>
                  <a:pt x="1522895" y="75120"/>
                </a:lnTo>
                <a:lnTo>
                  <a:pt x="1721015" y="72059"/>
                </a:lnTo>
                <a:lnTo>
                  <a:pt x="1664500" y="54660"/>
                </a:lnTo>
                <a:lnTo>
                  <a:pt x="1658067" y="53693"/>
                </a:lnTo>
                <a:lnTo>
                  <a:pt x="1651647" y="52730"/>
                </a:lnTo>
                <a:lnTo>
                  <a:pt x="1645227" y="51767"/>
                </a:lnTo>
                <a:lnTo>
                  <a:pt x="1638808" y="50800"/>
                </a:lnTo>
                <a:lnTo>
                  <a:pt x="1641980" y="38101"/>
                </a:lnTo>
                <a:lnTo>
                  <a:pt x="1645153" y="25400"/>
                </a:lnTo>
                <a:lnTo>
                  <a:pt x="1648328" y="12698"/>
                </a:lnTo>
                <a:lnTo>
                  <a:pt x="1651508" y="0"/>
                </a:lnTo>
                <a:lnTo>
                  <a:pt x="1696396" y="13319"/>
                </a:lnTo>
                <a:lnTo>
                  <a:pt x="1741282" y="26639"/>
                </a:lnTo>
                <a:lnTo>
                  <a:pt x="1786168" y="39959"/>
                </a:lnTo>
                <a:lnTo>
                  <a:pt x="1831054" y="53279"/>
                </a:lnTo>
                <a:lnTo>
                  <a:pt x="1875942" y="66598"/>
                </a:lnTo>
                <a:lnTo>
                  <a:pt x="1868830" y="89725"/>
                </a:lnTo>
                <a:lnTo>
                  <a:pt x="1869274" y="118198"/>
                </a:lnTo>
                <a:lnTo>
                  <a:pt x="1869884" y="119583"/>
                </a:lnTo>
                <a:lnTo>
                  <a:pt x="1869300" y="119837"/>
                </a:lnTo>
                <a:lnTo>
                  <a:pt x="1869300" y="120561"/>
                </a:lnTo>
                <a:lnTo>
                  <a:pt x="1867585" y="120599"/>
                </a:lnTo>
                <a:lnTo>
                  <a:pt x="1660613" y="211594"/>
                </a:lnTo>
                <a:lnTo>
                  <a:pt x="1640166" y="165100"/>
                </a:lnTo>
                <a:lnTo>
                  <a:pt x="1736763" y="122618"/>
                </a:lnTo>
                <a:lnTo>
                  <a:pt x="1726653" y="122770"/>
                </a:lnTo>
                <a:lnTo>
                  <a:pt x="1714500" y="122974"/>
                </a:lnTo>
                <a:lnTo>
                  <a:pt x="1714500" y="125920"/>
                </a:lnTo>
                <a:lnTo>
                  <a:pt x="1523238" y="125920"/>
                </a:lnTo>
                <a:lnTo>
                  <a:pt x="1439672" y="127228"/>
                </a:lnTo>
                <a:lnTo>
                  <a:pt x="1439151" y="125920"/>
                </a:lnTo>
                <a:lnTo>
                  <a:pt x="0" y="125920"/>
                </a:lnTo>
                <a:lnTo>
                  <a:pt x="0" y="75120"/>
                </a:lnTo>
                <a:close/>
              </a:path>
            </a:pathLst>
          </a:custGeom>
          <a:noFill/>
          <a:ln w="3175">
            <a:solidFill>
              <a:srgbClr val="000000"/>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235" name="ZoneTexte 40"/>
          <p:cNvSpPr/>
          <p:nvPr/>
        </p:nvSpPr>
        <p:spPr>
          <a:xfrm>
            <a:off x="7443360" y="447660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Effets mesurables</a:t>
            </a:r>
            <a:endParaRPr b="0" lang="fr-FR" sz="2000" spc="-1" strike="noStrike">
              <a:solidFill>
                <a:srgbClr val="000000"/>
              </a:solidFill>
              <a:latin typeface="Calibri"/>
            </a:endParaRPr>
          </a:p>
        </p:txBody>
      </p:sp>
      <p:sp>
        <p:nvSpPr>
          <p:cNvPr id="236" name="ZoneTexte 41"/>
          <p:cNvSpPr/>
          <p:nvPr/>
        </p:nvSpPr>
        <p:spPr>
          <a:xfrm>
            <a:off x="7515000" y="326304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Responsabilités</a:t>
            </a:r>
            <a:endParaRPr b="0" lang="fr-FR" sz="2000" spc="-1" strike="noStrike">
              <a:solidFill>
                <a:srgbClr val="000000"/>
              </a:solidFill>
              <a:latin typeface="Calibri"/>
            </a:endParaRPr>
          </a:p>
        </p:txBody>
      </p:sp>
      <p:sp>
        <p:nvSpPr>
          <p:cNvPr id="237" name="ZoneTexte 42"/>
          <p:cNvSpPr/>
          <p:nvPr/>
        </p:nvSpPr>
        <p:spPr>
          <a:xfrm>
            <a:off x="7553520" y="226404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Compétences</a:t>
            </a:r>
            <a:endParaRPr b="0" lang="fr-FR" sz="2000" spc="-1" strike="noStrike">
              <a:solidFill>
                <a:srgbClr val="000000"/>
              </a:solidFill>
              <a:latin typeface="Calibri"/>
            </a:endParaRPr>
          </a:p>
        </p:txBody>
      </p:sp>
      <p:sp>
        <p:nvSpPr>
          <p:cNvPr id="238" name="ZoneTexte 43"/>
          <p:cNvSpPr/>
          <p:nvPr/>
        </p:nvSpPr>
        <p:spPr>
          <a:xfrm>
            <a:off x="7443360" y="1141920"/>
            <a:ext cx="4151520" cy="3945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000" spc="-114" strike="noStrike">
                <a:solidFill>
                  <a:srgbClr val="293642"/>
                </a:solidFill>
                <a:latin typeface="Raleway"/>
                <a:ea typeface="DejaVu Sans"/>
              </a:rPr>
              <a:t>Expertises</a:t>
            </a:r>
            <a:endParaRPr b="0" lang="fr-FR" sz="2000" spc="-1" strike="noStrike">
              <a:solidFill>
                <a:srgbClr val="000000"/>
              </a:solidFill>
              <a:latin typeface="Calibri"/>
            </a:endParaRPr>
          </a:p>
        </p:txBody>
      </p:sp>
      <p:sp>
        <p:nvSpPr>
          <p:cNvPr id="239" name="object 21"/>
          <p:cNvSpPr/>
          <p:nvPr/>
        </p:nvSpPr>
        <p:spPr>
          <a:xfrm rot="2580000">
            <a:off x="4722480" y="4880520"/>
            <a:ext cx="53316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94" strike="noStrike">
                <a:solidFill>
                  <a:srgbClr val="293642"/>
                </a:solidFill>
                <a:latin typeface="Raleway Black"/>
                <a:ea typeface="DejaVu Sans"/>
              </a:rPr>
              <a:t>S</a:t>
            </a:r>
            <a:endParaRPr b="0" lang="fr-FR" sz="3600" spc="-1" strike="noStrike">
              <a:solidFill>
                <a:srgbClr val="000000"/>
              </a:solidFill>
              <a:latin typeface="Calibri"/>
            </a:endParaRPr>
          </a:p>
        </p:txBody>
      </p:sp>
      <p:sp>
        <p:nvSpPr>
          <p:cNvPr id="240" name="object 22"/>
          <p:cNvSpPr/>
          <p:nvPr/>
        </p:nvSpPr>
        <p:spPr>
          <a:xfrm rot="1980000">
            <a:off x="4959720" y="5076720"/>
            <a:ext cx="55368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49" strike="noStrike">
                <a:solidFill>
                  <a:srgbClr val="293642"/>
                </a:solidFill>
                <a:latin typeface="Raleway Black"/>
                <a:ea typeface="DejaVu Sans"/>
              </a:rPr>
              <a:t>T</a:t>
            </a:r>
            <a:endParaRPr b="0" lang="fr-FR" sz="3600" spc="-1" strike="noStrike">
              <a:solidFill>
                <a:srgbClr val="000000"/>
              </a:solidFill>
              <a:latin typeface="Calibri"/>
            </a:endParaRPr>
          </a:p>
        </p:txBody>
      </p:sp>
      <p:sp>
        <p:nvSpPr>
          <p:cNvPr id="241" name="object 23"/>
          <p:cNvSpPr/>
          <p:nvPr/>
        </p:nvSpPr>
        <p:spPr>
          <a:xfrm rot="1260000">
            <a:off x="5265000" y="5236200"/>
            <a:ext cx="56268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32" strike="noStrike">
                <a:solidFill>
                  <a:srgbClr val="293642"/>
                </a:solidFill>
                <a:latin typeface="Raleway Black"/>
                <a:ea typeface="DejaVu Sans"/>
              </a:rPr>
              <a:t>R</a:t>
            </a:r>
            <a:endParaRPr b="0" lang="fr-FR" sz="3600" spc="-1" strike="noStrike">
              <a:solidFill>
                <a:srgbClr val="000000"/>
              </a:solidFill>
              <a:latin typeface="Calibri"/>
            </a:endParaRPr>
          </a:p>
        </p:txBody>
      </p:sp>
      <p:sp>
        <p:nvSpPr>
          <p:cNvPr id="242" name="object 24"/>
          <p:cNvSpPr/>
          <p:nvPr/>
        </p:nvSpPr>
        <p:spPr>
          <a:xfrm rot="480000">
            <a:off x="5610960" y="5329440"/>
            <a:ext cx="5742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80" strike="noStrike">
                <a:solidFill>
                  <a:srgbClr val="293642"/>
                </a:solidFill>
                <a:latin typeface="Raleway Black"/>
                <a:ea typeface="DejaVu Sans"/>
              </a:rPr>
              <a:t>A</a:t>
            </a:r>
            <a:endParaRPr b="0" lang="fr-FR" sz="3600" spc="-1" strike="noStrike">
              <a:solidFill>
                <a:srgbClr val="000000"/>
              </a:solidFill>
              <a:latin typeface="Calibri"/>
            </a:endParaRPr>
          </a:p>
        </p:txBody>
      </p:sp>
      <p:sp>
        <p:nvSpPr>
          <p:cNvPr id="243" name="object 25"/>
          <p:cNvSpPr/>
          <p:nvPr/>
        </p:nvSpPr>
        <p:spPr>
          <a:xfrm rot="21420000">
            <a:off x="5976720" y="5345280"/>
            <a:ext cx="5562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49" strike="noStrike">
                <a:solidFill>
                  <a:srgbClr val="293642"/>
                </a:solidFill>
                <a:latin typeface="Raleway Black"/>
                <a:ea typeface="DejaVu Sans"/>
              </a:rPr>
              <a:t>T</a:t>
            </a:r>
            <a:endParaRPr b="0" lang="fr-FR" sz="3600" spc="-1" strike="noStrike">
              <a:solidFill>
                <a:srgbClr val="000000"/>
              </a:solidFill>
              <a:latin typeface="Calibri"/>
            </a:endParaRPr>
          </a:p>
        </p:txBody>
      </p:sp>
      <p:sp>
        <p:nvSpPr>
          <p:cNvPr id="244" name="object 26"/>
          <p:cNvSpPr/>
          <p:nvPr/>
        </p:nvSpPr>
        <p:spPr>
          <a:xfrm rot="20760000">
            <a:off x="6309000" y="5291640"/>
            <a:ext cx="55512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 strike="noStrike">
                <a:solidFill>
                  <a:srgbClr val="293642"/>
                </a:solidFill>
                <a:latin typeface="Raleway Black"/>
                <a:ea typeface="DejaVu Sans"/>
              </a:rPr>
              <a:t>É</a:t>
            </a:r>
            <a:endParaRPr b="0" lang="fr-FR" sz="3600" spc="-1" strike="noStrike">
              <a:solidFill>
                <a:srgbClr val="000000"/>
              </a:solidFill>
              <a:latin typeface="Calibri"/>
            </a:endParaRPr>
          </a:p>
        </p:txBody>
      </p:sp>
      <p:sp>
        <p:nvSpPr>
          <p:cNvPr id="245" name="object 27"/>
          <p:cNvSpPr/>
          <p:nvPr/>
        </p:nvSpPr>
        <p:spPr>
          <a:xfrm rot="19980000">
            <a:off x="6635160" y="5156640"/>
            <a:ext cx="59472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45" strike="noStrike">
                <a:solidFill>
                  <a:srgbClr val="293642"/>
                </a:solidFill>
                <a:latin typeface="Raleway Black"/>
                <a:ea typeface="DejaVu Sans"/>
              </a:rPr>
              <a:t>G</a:t>
            </a:r>
            <a:endParaRPr b="0" lang="fr-FR" sz="3600" spc="-1" strike="noStrike">
              <a:solidFill>
                <a:srgbClr val="000000"/>
              </a:solidFill>
              <a:latin typeface="Calibri"/>
            </a:endParaRPr>
          </a:p>
        </p:txBody>
      </p:sp>
      <p:sp>
        <p:nvSpPr>
          <p:cNvPr id="246" name="object 28"/>
          <p:cNvSpPr/>
          <p:nvPr/>
        </p:nvSpPr>
        <p:spPr>
          <a:xfrm rot="19380000">
            <a:off x="6936120" y="4998240"/>
            <a:ext cx="48744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14" strike="noStrike">
                <a:solidFill>
                  <a:srgbClr val="293642"/>
                </a:solidFill>
                <a:latin typeface="Raleway Black"/>
                <a:ea typeface="DejaVu Sans"/>
              </a:rPr>
              <a:t>I</a:t>
            </a:r>
            <a:endParaRPr b="0" lang="fr-FR" sz="3600" spc="-1" strike="noStrike">
              <a:solidFill>
                <a:srgbClr val="000000"/>
              </a:solidFill>
              <a:latin typeface="Calibri"/>
            </a:endParaRPr>
          </a:p>
        </p:txBody>
      </p:sp>
      <p:sp>
        <p:nvSpPr>
          <p:cNvPr id="247" name="object 29"/>
          <p:cNvSpPr/>
          <p:nvPr/>
        </p:nvSpPr>
        <p:spPr>
          <a:xfrm rot="18840000">
            <a:off x="7093440" y="4826880"/>
            <a:ext cx="5526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 strike="noStrike">
                <a:solidFill>
                  <a:srgbClr val="293642"/>
                </a:solidFill>
                <a:latin typeface="Raleway Black"/>
                <a:ea typeface="DejaVu Sans"/>
              </a:rPr>
              <a:t>E</a:t>
            </a:r>
            <a:endParaRPr b="0" lang="fr-FR" sz="3600" spc="-1" strike="noStrike">
              <a:solidFill>
                <a:srgbClr val="000000"/>
              </a:solidFill>
              <a:latin typeface="Calibri"/>
            </a:endParaRPr>
          </a:p>
        </p:txBody>
      </p:sp>
      <p:sp>
        <p:nvSpPr>
          <p:cNvPr id="248" name="object 30"/>
          <p:cNvSpPr/>
          <p:nvPr/>
        </p:nvSpPr>
        <p:spPr>
          <a:xfrm rot="20280000">
            <a:off x="5099760" y="2086920"/>
            <a:ext cx="5796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60" strike="noStrike">
                <a:solidFill>
                  <a:srgbClr val="293642"/>
                </a:solidFill>
                <a:latin typeface="Raleway Black"/>
                <a:ea typeface="DejaVu Sans"/>
              </a:rPr>
              <a:t>C</a:t>
            </a:r>
            <a:endParaRPr b="0" lang="fr-FR" sz="3600" spc="-1" strike="noStrike">
              <a:solidFill>
                <a:srgbClr val="000000"/>
              </a:solidFill>
              <a:latin typeface="Calibri"/>
            </a:endParaRPr>
          </a:p>
        </p:txBody>
      </p:sp>
      <p:sp>
        <p:nvSpPr>
          <p:cNvPr id="249" name="object 31"/>
          <p:cNvSpPr/>
          <p:nvPr/>
        </p:nvSpPr>
        <p:spPr>
          <a:xfrm rot="21120000">
            <a:off x="5487120" y="1976400"/>
            <a:ext cx="59904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205" strike="noStrike">
                <a:solidFill>
                  <a:srgbClr val="293642"/>
                </a:solidFill>
                <a:latin typeface="Raleway Black"/>
                <a:ea typeface="DejaVu Sans"/>
              </a:rPr>
              <a:t>H</a:t>
            </a:r>
            <a:endParaRPr b="0" lang="fr-FR" sz="3600" spc="-1" strike="noStrike">
              <a:solidFill>
                <a:srgbClr val="000000"/>
              </a:solidFill>
              <a:latin typeface="Calibri"/>
            </a:endParaRPr>
          </a:p>
        </p:txBody>
      </p:sp>
      <p:sp>
        <p:nvSpPr>
          <p:cNvPr id="250" name="object 32"/>
          <p:cNvSpPr/>
          <p:nvPr/>
        </p:nvSpPr>
        <p:spPr>
          <a:xfrm rot="300000">
            <a:off x="5906160" y="1964880"/>
            <a:ext cx="5724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80" strike="noStrike">
                <a:solidFill>
                  <a:srgbClr val="293642"/>
                </a:solidFill>
                <a:latin typeface="Raleway Black"/>
                <a:ea typeface="DejaVu Sans"/>
              </a:rPr>
              <a:t>A</a:t>
            </a:r>
            <a:endParaRPr b="0" lang="fr-FR" sz="3600" spc="-1" strike="noStrike">
              <a:solidFill>
                <a:srgbClr val="000000"/>
              </a:solidFill>
              <a:latin typeface="Calibri"/>
            </a:endParaRPr>
          </a:p>
        </p:txBody>
      </p:sp>
      <p:sp>
        <p:nvSpPr>
          <p:cNvPr id="251" name="object 33"/>
          <p:cNvSpPr/>
          <p:nvPr/>
        </p:nvSpPr>
        <p:spPr>
          <a:xfrm rot="1080000">
            <a:off x="6278400" y="2041200"/>
            <a:ext cx="56160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32" strike="noStrike">
                <a:solidFill>
                  <a:srgbClr val="293642"/>
                </a:solidFill>
                <a:latin typeface="Raleway Black"/>
                <a:ea typeface="DejaVu Sans"/>
              </a:rPr>
              <a:t>R</a:t>
            </a:r>
            <a:endParaRPr b="0" lang="fr-FR" sz="3600" spc="-1" strike="noStrike">
              <a:solidFill>
                <a:srgbClr val="000000"/>
              </a:solidFill>
              <a:latin typeface="Calibri"/>
            </a:endParaRPr>
          </a:p>
        </p:txBody>
      </p:sp>
      <p:sp>
        <p:nvSpPr>
          <p:cNvPr id="252" name="object 34"/>
          <p:cNvSpPr/>
          <p:nvPr/>
        </p:nvSpPr>
        <p:spPr>
          <a:xfrm rot="1800000">
            <a:off x="6609600" y="2188080"/>
            <a:ext cx="55476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49" strike="noStrike">
                <a:solidFill>
                  <a:srgbClr val="293642"/>
                </a:solidFill>
                <a:latin typeface="Raleway Black"/>
                <a:ea typeface="DejaVu Sans"/>
              </a:rPr>
              <a:t>T</a:t>
            </a:r>
            <a:endParaRPr b="0" lang="fr-FR" sz="3600" spc="-1" strike="noStrike">
              <a:solidFill>
                <a:srgbClr val="000000"/>
              </a:solidFill>
              <a:latin typeface="Calibri"/>
            </a:endParaRPr>
          </a:p>
        </p:txBody>
      </p:sp>
      <p:sp>
        <p:nvSpPr>
          <p:cNvPr id="253" name="object 35"/>
          <p:cNvSpPr/>
          <p:nvPr/>
        </p:nvSpPr>
        <p:spPr>
          <a:xfrm rot="2520000">
            <a:off x="6892200" y="2393280"/>
            <a:ext cx="550440" cy="456840"/>
          </a:xfrm>
          <a:prstGeom prst="rect">
            <a:avLst/>
          </a:prstGeom>
          <a:noFill/>
          <a:ln w="0">
            <a:noFill/>
          </a:ln>
        </p:spPr>
        <p:style>
          <a:lnRef idx="0"/>
          <a:fillRef idx="0"/>
          <a:effectRef idx="0"/>
          <a:fontRef idx="minor"/>
        </p:style>
        <p:txBody>
          <a:bodyPr lIns="0" rIns="0" tIns="0" bIns="0" anchor="t">
            <a:spAutoFit/>
          </a:bodyPr>
          <a:p>
            <a:pPr>
              <a:lnSpc>
                <a:spcPts val="3600"/>
              </a:lnSpc>
              <a:buNone/>
            </a:pPr>
            <a:r>
              <a:rPr b="1" lang="fr-FR" sz="3600" spc="1" strike="noStrike">
                <a:solidFill>
                  <a:srgbClr val="293642"/>
                </a:solidFill>
                <a:latin typeface="Raleway Black"/>
                <a:ea typeface="DejaVu Sans"/>
              </a:rPr>
              <a:t>E</a:t>
            </a:r>
            <a:endParaRPr b="0" lang="fr-FR" sz="3600" spc="-1" strike="noStrike">
              <a:solidFill>
                <a:srgbClr val="000000"/>
              </a:solidFill>
              <a:latin typeface="Calibri"/>
            </a:endParaRPr>
          </a:p>
        </p:txBody>
      </p:sp>
      <p:sp>
        <p:nvSpPr>
          <p:cNvPr id="254" name="ZoneTexte 80"/>
          <p:cNvSpPr/>
          <p:nvPr/>
        </p:nvSpPr>
        <p:spPr>
          <a:xfrm>
            <a:off x="4026600" y="1042200"/>
            <a:ext cx="415152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6db4c6"/>
                </a:solidFill>
                <a:latin typeface="Raleway Black"/>
                <a:ea typeface="DejaVu Sans"/>
              </a:rPr>
              <a:t>LEADERSHIP</a:t>
            </a:r>
            <a:endParaRPr b="0" lang="fr-FR" sz="2800" spc="-1" strike="noStrike">
              <a:solidFill>
                <a:srgbClr val="000000"/>
              </a:solidFill>
              <a:latin typeface="Calibri"/>
            </a:endParaRPr>
          </a:p>
        </p:txBody>
      </p:sp>
      <p:sp>
        <p:nvSpPr>
          <p:cNvPr id="255" name="ZoneTexte 81"/>
          <p:cNvSpPr/>
          <p:nvPr/>
        </p:nvSpPr>
        <p:spPr>
          <a:xfrm>
            <a:off x="4076640" y="5934960"/>
            <a:ext cx="415152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6db4c6"/>
                </a:solidFill>
                <a:latin typeface="Raleway Black"/>
                <a:ea typeface="DejaVu Sans"/>
              </a:rPr>
              <a:t>ENGAGEMENT</a:t>
            </a:r>
            <a:endParaRPr b="0" lang="fr-FR" sz="2800" spc="-1" strike="noStrike">
              <a:solidFill>
                <a:srgbClr val="000000"/>
              </a:solidFill>
              <a:latin typeface="Calibri"/>
            </a:endParaRPr>
          </a:p>
        </p:txBody>
      </p:sp>
      <p:sp>
        <p:nvSpPr>
          <p:cNvPr id="256" name="ZoneTexte 82"/>
          <p:cNvSpPr/>
          <p:nvPr/>
        </p:nvSpPr>
        <p:spPr>
          <a:xfrm>
            <a:off x="4832280" y="3308760"/>
            <a:ext cx="2620080" cy="82116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400" spc="-114" strike="noStrike">
                <a:solidFill>
                  <a:srgbClr val="000000"/>
                </a:solidFill>
                <a:latin typeface="Raleway Black"/>
                <a:ea typeface="DejaVu Sans"/>
              </a:rPr>
              <a:t>COMMUNAUTÉ D’ACTION</a:t>
            </a:r>
            <a:endParaRPr b="0" lang="fr-FR" sz="2400" spc="-1" strike="noStrike">
              <a:solidFill>
                <a:srgbClr val="000000"/>
              </a:solidFill>
              <a:latin typeface="Calibri"/>
            </a:endParaRPr>
          </a:p>
        </p:txBody>
      </p:sp>
    </p:spTree>
  </p:cSld>
  <p:transition spd="slow">
    <p:push dir="u"/>
  </p:transition>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57" name="Image 1" descr=""/>
          <p:cNvPicPr/>
          <p:nvPr/>
        </p:nvPicPr>
        <p:blipFill>
          <a:blip r:embed="rId1"/>
          <a:srcRect l="1400" t="0" r="-15" b="0"/>
          <a:stretch/>
        </p:blipFill>
        <p:spPr>
          <a:xfrm>
            <a:off x="1523880" y="0"/>
            <a:ext cx="9143280" cy="6857280"/>
          </a:xfrm>
          <a:prstGeom prst="rect">
            <a:avLst/>
          </a:prstGeom>
          <a:ln w="0">
            <a:noFill/>
          </a:ln>
        </p:spPr>
      </p:pic>
      <p:sp>
        <p:nvSpPr>
          <p:cNvPr id="258" name="ZoneTexte 2"/>
          <p:cNvSpPr/>
          <p:nvPr/>
        </p:nvSpPr>
        <p:spPr>
          <a:xfrm>
            <a:off x="955440" y="106200"/>
            <a:ext cx="1020132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6db4c6"/>
                </a:solidFill>
                <a:latin typeface="Raleway"/>
                <a:ea typeface="DejaVu Sans"/>
              </a:rPr>
              <a:t>Modèle XRX (eXpertise/Ressource/eXpérience)</a:t>
            </a:r>
            <a:endParaRPr b="0" lang="fr-FR" sz="3000" spc="-1" strike="noStrike">
              <a:solidFill>
                <a:srgbClr val="000000"/>
              </a:solidFill>
              <a:latin typeface="Calibri"/>
            </a:endParaRPr>
          </a:p>
        </p:txBody>
      </p:sp>
      <p:sp>
        <p:nvSpPr>
          <p:cNvPr id="259" name="ZoneTexte 33"/>
          <p:cNvSpPr/>
          <p:nvPr/>
        </p:nvSpPr>
        <p:spPr>
          <a:xfrm>
            <a:off x="1876320" y="3394440"/>
            <a:ext cx="232128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EXPERTISE</a:t>
            </a:r>
            <a:endParaRPr b="0" lang="fr-FR" sz="2800" spc="-1" strike="noStrike">
              <a:solidFill>
                <a:srgbClr val="000000"/>
              </a:solidFill>
              <a:latin typeface="Calibri"/>
            </a:endParaRPr>
          </a:p>
        </p:txBody>
      </p:sp>
      <p:sp>
        <p:nvSpPr>
          <p:cNvPr id="260" name="ZoneTexte 34"/>
          <p:cNvSpPr/>
          <p:nvPr/>
        </p:nvSpPr>
        <p:spPr>
          <a:xfrm>
            <a:off x="7690680" y="5092920"/>
            <a:ext cx="2838600" cy="51624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2800" spc="-114" strike="noStrike">
                <a:solidFill>
                  <a:srgbClr val="293642"/>
                </a:solidFill>
                <a:latin typeface="Raleway Black"/>
                <a:ea typeface="DejaVu Sans"/>
              </a:rPr>
              <a:t>EXPÉRIENCE</a:t>
            </a:r>
            <a:endParaRPr b="0" lang="fr-FR" sz="2800" spc="-1" strike="noStrike">
              <a:solidFill>
                <a:srgbClr val="000000"/>
              </a:solidFill>
              <a:latin typeface="Calibri"/>
            </a:endParaRPr>
          </a:p>
        </p:txBody>
      </p:sp>
      <p:sp>
        <p:nvSpPr>
          <p:cNvPr id="261" name="object 5"/>
          <p:cNvSpPr/>
          <p:nvPr/>
        </p:nvSpPr>
        <p:spPr>
          <a:xfrm>
            <a:off x="4520160" y="2567880"/>
            <a:ext cx="3209040" cy="3395880"/>
          </a:xfrm>
          <a:custGeom>
            <a:avLst/>
            <a:gdLst>
              <a:gd name="textAreaLeft" fmla="*/ 0 w 3209040"/>
              <a:gd name="textAreaRight" fmla="*/ 3209400 w 3209040"/>
              <a:gd name="textAreaTop" fmla="*/ 0 h 3395880"/>
              <a:gd name="textAreaBottom" fmla="*/ 3396240 h 3395880"/>
            </a:gdLst>
            <a:ahLst/>
            <a:rect l="textAreaLeft" t="textAreaTop" r="textAreaRight" b="textAreaBottom"/>
            <a:pathLst>
              <a:path w="2211704" h="2340610">
                <a:moveTo>
                  <a:pt x="2178111" y="1034606"/>
                </a:moveTo>
                <a:lnTo>
                  <a:pt x="2158082" y="956348"/>
                </a:lnTo>
                <a:lnTo>
                  <a:pt x="2141918" y="897900"/>
                </a:lnTo>
                <a:lnTo>
                  <a:pt x="2123562" y="835142"/>
                </a:lnTo>
                <a:lnTo>
                  <a:pt x="2104443" y="774501"/>
                </a:lnTo>
                <a:lnTo>
                  <a:pt x="2085993" y="722405"/>
                </a:lnTo>
                <a:lnTo>
                  <a:pt x="2069640" y="685280"/>
                </a:lnTo>
                <a:lnTo>
                  <a:pt x="2037350" y="618907"/>
                </a:lnTo>
                <a:lnTo>
                  <a:pt x="2018144" y="585940"/>
                </a:lnTo>
                <a:lnTo>
                  <a:pt x="1997000" y="553208"/>
                </a:lnTo>
                <a:lnTo>
                  <a:pt x="1973994" y="520778"/>
                </a:lnTo>
                <a:lnTo>
                  <a:pt x="1949204" y="488714"/>
                </a:lnTo>
                <a:lnTo>
                  <a:pt x="1922707" y="457083"/>
                </a:lnTo>
                <a:lnTo>
                  <a:pt x="1894580" y="425952"/>
                </a:lnTo>
                <a:lnTo>
                  <a:pt x="1864900" y="395386"/>
                </a:lnTo>
                <a:lnTo>
                  <a:pt x="1833744" y="365453"/>
                </a:lnTo>
                <a:lnTo>
                  <a:pt x="1801189" y="336217"/>
                </a:lnTo>
                <a:lnTo>
                  <a:pt x="1767313" y="307745"/>
                </a:lnTo>
                <a:lnTo>
                  <a:pt x="1732191" y="280104"/>
                </a:lnTo>
                <a:lnTo>
                  <a:pt x="1695902" y="253360"/>
                </a:lnTo>
                <a:lnTo>
                  <a:pt x="1658522" y="227578"/>
                </a:lnTo>
                <a:lnTo>
                  <a:pt x="1620128" y="202825"/>
                </a:lnTo>
                <a:lnTo>
                  <a:pt x="1580797" y="179167"/>
                </a:lnTo>
                <a:lnTo>
                  <a:pt x="1540607" y="156670"/>
                </a:lnTo>
                <a:lnTo>
                  <a:pt x="1499634" y="135401"/>
                </a:lnTo>
                <a:lnTo>
                  <a:pt x="1457956" y="115425"/>
                </a:lnTo>
                <a:lnTo>
                  <a:pt x="1415650" y="96809"/>
                </a:lnTo>
                <a:lnTo>
                  <a:pt x="1372791" y="79619"/>
                </a:lnTo>
                <a:lnTo>
                  <a:pt x="1329459" y="63922"/>
                </a:lnTo>
                <a:lnTo>
                  <a:pt x="1285729" y="49782"/>
                </a:lnTo>
                <a:lnTo>
                  <a:pt x="1241678" y="37267"/>
                </a:lnTo>
                <a:lnTo>
                  <a:pt x="1197385" y="26443"/>
                </a:lnTo>
                <a:lnTo>
                  <a:pt x="1152925" y="17376"/>
                </a:lnTo>
                <a:lnTo>
                  <a:pt x="1108376" y="10132"/>
                </a:lnTo>
                <a:lnTo>
                  <a:pt x="1063815" y="4777"/>
                </a:lnTo>
                <a:lnTo>
                  <a:pt x="1019318" y="1377"/>
                </a:lnTo>
                <a:lnTo>
                  <a:pt x="974964" y="0"/>
                </a:lnTo>
                <a:lnTo>
                  <a:pt x="930828" y="709"/>
                </a:lnTo>
                <a:lnTo>
                  <a:pt x="886989" y="3573"/>
                </a:lnTo>
                <a:lnTo>
                  <a:pt x="843522" y="8657"/>
                </a:lnTo>
                <a:lnTo>
                  <a:pt x="800506" y="16028"/>
                </a:lnTo>
                <a:lnTo>
                  <a:pt x="758017" y="25750"/>
                </a:lnTo>
                <a:lnTo>
                  <a:pt x="716132" y="37892"/>
                </a:lnTo>
                <a:lnTo>
                  <a:pt x="674928" y="52518"/>
                </a:lnTo>
                <a:lnTo>
                  <a:pt x="634482" y="69696"/>
                </a:lnTo>
                <a:lnTo>
                  <a:pt x="594872" y="89491"/>
                </a:lnTo>
                <a:lnTo>
                  <a:pt x="556174" y="111969"/>
                </a:lnTo>
                <a:lnTo>
                  <a:pt x="518465" y="137196"/>
                </a:lnTo>
                <a:lnTo>
                  <a:pt x="481823" y="165240"/>
                </a:lnTo>
                <a:lnTo>
                  <a:pt x="446447" y="197184"/>
                </a:lnTo>
                <a:lnTo>
                  <a:pt x="410727" y="229166"/>
                </a:lnTo>
                <a:lnTo>
                  <a:pt x="374936" y="261332"/>
                </a:lnTo>
                <a:lnTo>
                  <a:pt x="339349" y="293824"/>
                </a:lnTo>
                <a:lnTo>
                  <a:pt x="304239" y="326788"/>
                </a:lnTo>
                <a:lnTo>
                  <a:pt x="269881" y="360367"/>
                </a:lnTo>
                <a:lnTo>
                  <a:pt x="236548" y="394705"/>
                </a:lnTo>
                <a:lnTo>
                  <a:pt x="204514" y="429947"/>
                </a:lnTo>
                <a:lnTo>
                  <a:pt x="174054" y="466236"/>
                </a:lnTo>
                <a:lnTo>
                  <a:pt x="145441" y="503718"/>
                </a:lnTo>
                <a:lnTo>
                  <a:pt x="118949" y="542535"/>
                </a:lnTo>
                <a:lnTo>
                  <a:pt x="94853" y="582833"/>
                </a:lnTo>
                <a:lnTo>
                  <a:pt x="73425" y="624755"/>
                </a:lnTo>
                <a:lnTo>
                  <a:pt x="54941" y="668445"/>
                </a:lnTo>
                <a:lnTo>
                  <a:pt x="39674" y="714048"/>
                </a:lnTo>
                <a:lnTo>
                  <a:pt x="27897" y="761708"/>
                </a:lnTo>
                <a:lnTo>
                  <a:pt x="19886" y="811568"/>
                </a:lnTo>
                <a:lnTo>
                  <a:pt x="14723" y="858747"/>
                </a:lnTo>
                <a:lnTo>
                  <a:pt x="10291" y="905908"/>
                </a:lnTo>
                <a:lnTo>
                  <a:pt x="6617" y="953010"/>
                </a:lnTo>
                <a:lnTo>
                  <a:pt x="3726" y="1000011"/>
                </a:lnTo>
                <a:lnTo>
                  <a:pt x="1642" y="1046870"/>
                </a:lnTo>
                <a:lnTo>
                  <a:pt x="391" y="1093546"/>
                </a:lnTo>
                <a:lnTo>
                  <a:pt x="0" y="1139998"/>
                </a:lnTo>
                <a:lnTo>
                  <a:pt x="492" y="1186183"/>
                </a:lnTo>
                <a:lnTo>
                  <a:pt x="1893" y="1232062"/>
                </a:lnTo>
                <a:lnTo>
                  <a:pt x="4229" y="1277593"/>
                </a:lnTo>
                <a:lnTo>
                  <a:pt x="7525" y="1322734"/>
                </a:lnTo>
                <a:lnTo>
                  <a:pt x="11807" y="1367444"/>
                </a:lnTo>
                <a:lnTo>
                  <a:pt x="17099" y="1411682"/>
                </a:lnTo>
                <a:lnTo>
                  <a:pt x="23428" y="1455407"/>
                </a:lnTo>
                <a:lnTo>
                  <a:pt x="30818" y="1498577"/>
                </a:lnTo>
                <a:lnTo>
                  <a:pt x="39295" y="1541152"/>
                </a:lnTo>
                <a:lnTo>
                  <a:pt x="48884" y="1583089"/>
                </a:lnTo>
                <a:lnTo>
                  <a:pt x="59611" y="1624347"/>
                </a:lnTo>
                <a:lnTo>
                  <a:pt x="71501" y="1664886"/>
                </a:lnTo>
                <a:lnTo>
                  <a:pt x="84580" y="1704664"/>
                </a:lnTo>
                <a:lnTo>
                  <a:pt x="98872" y="1743640"/>
                </a:lnTo>
                <a:lnTo>
                  <a:pt x="114403" y="1781772"/>
                </a:lnTo>
                <a:lnTo>
                  <a:pt x="131199" y="1819019"/>
                </a:lnTo>
                <a:lnTo>
                  <a:pt x="149284" y="1855340"/>
                </a:lnTo>
                <a:lnTo>
                  <a:pt x="168685" y="1890694"/>
                </a:lnTo>
                <a:lnTo>
                  <a:pt x="189426" y="1925039"/>
                </a:lnTo>
                <a:lnTo>
                  <a:pt x="211534" y="1958334"/>
                </a:lnTo>
                <a:lnTo>
                  <a:pt x="235032" y="1990538"/>
                </a:lnTo>
                <a:lnTo>
                  <a:pt x="259948" y="2021610"/>
                </a:lnTo>
                <a:lnTo>
                  <a:pt x="286305" y="2051508"/>
                </a:lnTo>
                <a:lnTo>
                  <a:pt x="314130" y="2080191"/>
                </a:lnTo>
                <a:lnTo>
                  <a:pt x="343448" y="2107617"/>
                </a:lnTo>
                <a:lnTo>
                  <a:pt x="374284" y="2133746"/>
                </a:lnTo>
                <a:lnTo>
                  <a:pt x="406663" y="2158536"/>
                </a:lnTo>
                <a:lnTo>
                  <a:pt x="440611" y="2181946"/>
                </a:lnTo>
                <a:lnTo>
                  <a:pt x="476154" y="2203934"/>
                </a:lnTo>
                <a:lnTo>
                  <a:pt x="513316" y="2224460"/>
                </a:lnTo>
                <a:lnTo>
                  <a:pt x="552123" y="2243482"/>
                </a:lnTo>
                <a:lnTo>
                  <a:pt x="592601" y="2260959"/>
                </a:lnTo>
                <a:lnTo>
                  <a:pt x="634774" y="2276849"/>
                </a:lnTo>
                <a:lnTo>
                  <a:pt x="678669" y="2291111"/>
                </a:lnTo>
                <a:lnTo>
                  <a:pt x="724310" y="2303705"/>
                </a:lnTo>
                <a:lnTo>
                  <a:pt x="771722" y="2314588"/>
                </a:lnTo>
                <a:lnTo>
                  <a:pt x="820932" y="2323719"/>
                </a:lnTo>
                <a:lnTo>
                  <a:pt x="871965" y="2331058"/>
                </a:lnTo>
                <a:lnTo>
                  <a:pt x="924846" y="2336562"/>
                </a:lnTo>
                <a:lnTo>
                  <a:pt x="979599" y="2340191"/>
                </a:lnTo>
                <a:lnTo>
                  <a:pt x="981840" y="2339043"/>
                </a:lnTo>
                <a:lnTo>
                  <a:pt x="993569" y="2336759"/>
                </a:lnTo>
                <a:lnTo>
                  <a:pt x="1013933" y="2333271"/>
                </a:lnTo>
                <a:lnTo>
                  <a:pt x="1042076" y="2328509"/>
                </a:lnTo>
                <a:lnTo>
                  <a:pt x="1077145" y="2322406"/>
                </a:lnTo>
                <a:lnTo>
                  <a:pt x="1118284" y="2314891"/>
                </a:lnTo>
                <a:lnTo>
                  <a:pt x="1164640" y="2305897"/>
                </a:lnTo>
                <a:lnTo>
                  <a:pt x="1215356" y="2295354"/>
                </a:lnTo>
                <a:lnTo>
                  <a:pt x="1269580" y="2283193"/>
                </a:lnTo>
                <a:lnTo>
                  <a:pt x="1326455" y="2269346"/>
                </a:lnTo>
                <a:lnTo>
                  <a:pt x="1385127" y="2253743"/>
                </a:lnTo>
                <a:lnTo>
                  <a:pt x="1444743" y="2236317"/>
                </a:lnTo>
                <a:lnTo>
                  <a:pt x="1504446" y="2216997"/>
                </a:lnTo>
                <a:lnTo>
                  <a:pt x="1563383" y="2195715"/>
                </a:lnTo>
                <a:lnTo>
                  <a:pt x="1620699" y="2172402"/>
                </a:lnTo>
                <a:lnTo>
                  <a:pt x="1675539" y="2146989"/>
                </a:lnTo>
                <a:lnTo>
                  <a:pt x="1727048" y="2119408"/>
                </a:lnTo>
                <a:lnTo>
                  <a:pt x="1774372" y="2089589"/>
                </a:lnTo>
                <a:lnTo>
                  <a:pt x="1816656" y="2057464"/>
                </a:lnTo>
                <a:lnTo>
                  <a:pt x="1843661" y="2029258"/>
                </a:lnTo>
                <a:lnTo>
                  <a:pt x="1871140" y="1998445"/>
                </a:lnTo>
                <a:lnTo>
                  <a:pt x="1898887" y="1965210"/>
                </a:lnTo>
                <a:lnTo>
                  <a:pt x="1926695" y="1929738"/>
                </a:lnTo>
                <a:lnTo>
                  <a:pt x="1954359" y="1892212"/>
                </a:lnTo>
                <a:lnTo>
                  <a:pt x="1981672" y="1852819"/>
                </a:lnTo>
                <a:lnTo>
                  <a:pt x="2008428" y="1811741"/>
                </a:lnTo>
                <a:lnTo>
                  <a:pt x="2034420" y="1769164"/>
                </a:lnTo>
                <a:lnTo>
                  <a:pt x="2059443" y="1725273"/>
                </a:lnTo>
                <a:lnTo>
                  <a:pt x="2083289" y="1680251"/>
                </a:lnTo>
                <a:lnTo>
                  <a:pt x="2105753" y="1634283"/>
                </a:lnTo>
                <a:lnTo>
                  <a:pt x="2126628" y="1587554"/>
                </a:lnTo>
                <a:lnTo>
                  <a:pt x="2145709" y="1540249"/>
                </a:lnTo>
                <a:lnTo>
                  <a:pt x="2162787" y="1492551"/>
                </a:lnTo>
                <a:lnTo>
                  <a:pt x="2177658" y="1444646"/>
                </a:lnTo>
                <a:lnTo>
                  <a:pt x="2190115" y="1396718"/>
                </a:lnTo>
                <a:lnTo>
                  <a:pt x="2199952" y="1348951"/>
                </a:lnTo>
                <a:lnTo>
                  <a:pt x="2206962" y="1301530"/>
                </a:lnTo>
                <a:lnTo>
                  <a:pt x="2210940" y="1254640"/>
                </a:lnTo>
                <a:lnTo>
                  <a:pt x="2211678" y="1208465"/>
                </a:lnTo>
                <a:lnTo>
                  <a:pt x="2208970" y="1163189"/>
                </a:lnTo>
                <a:lnTo>
                  <a:pt x="2202611" y="1118998"/>
                </a:lnTo>
                <a:lnTo>
                  <a:pt x="2192393" y="1076075"/>
                </a:lnTo>
                <a:lnTo>
                  <a:pt x="2178111" y="1034606"/>
                </a:lnTo>
                <a:close/>
              </a:path>
            </a:pathLst>
          </a:custGeom>
          <a:noFill/>
          <a:ln w="177800">
            <a:solidFill>
              <a:srgbClr val="293642"/>
            </a:solidFill>
            <a:roun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pic>
        <p:nvPicPr>
          <p:cNvPr id="262" name="Image 75" descr=""/>
          <p:cNvPicPr/>
          <p:nvPr/>
        </p:nvPicPr>
        <p:blipFill>
          <a:blip r:embed="rId2"/>
          <a:srcRect l="32621" t="48632" r="54548" b="43317"/>
          <a:stretch/>
        </p:blipFill>
        <p:spPr>
          <a:xfrm>
            <a:off x="6601320" y="4082040"/>
            <a:ext cx="1722600" cy="911880"/>
          </a:xfrm>
          <a:prstGeom prst="rect">
            <a:avLst/>
          </a:prstGeom>
          <a:ln w="0">
            <a:noFill/>
          </a:ln>
        </p:spPr>
      </p:pic>
      <p:pic>
        <p:nvPicPr>
          <p:cNvPr id="263" name="Image 71" descr=""/>
          <p:cNvPicPr/>
          <p:nvPr/>
        </p:nvPicPr>
        <p:blipFill>
          <a:blip r:embed="rId3"/>
          <a:srcRect l="32621" t="54646" r="57949" b="36160"/>
          <a:stretch/>
        </p:blipFill>
        <p:spPr>
          <a:xfrm>
            <a:off x="3925440" y="3532320"/>
            <a:ext cx="1264680" cy="911880"/>
          </a:xfrm>
          <a:prstGeom prst="rect">
            <a:avLst/>
          </a:prstGeom>
          <a:ln w="0">
            <a:noFill/>
          </a:ln>
        </p:spPr>
      </p:pic>
      <p:sp>
        <p:nvSpPr>
          <p:cNvPr id="264" name="object 9"/>
          <p:cNvSpPr/>
          <p:nvPr/>
        </p:nvSpPr>
        <p:spPr>
          <a:xfrm rot="3120000">
            <a:off x="4161240" y="5452560"/>
            <a:ext cx="45180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7" strike="noStrike">
                <a:solidFill>
                  <a:srgbClr val="293642"/>
                </a:solidFill>
                <a:latin typeface="Raleway Black"/>
                <a:ea typeface="DejaVu Sans"/>
              </a:rPr>
              <a:t>R</a:t>
            </a:r>
            <a:endParaRPr b="0" lang="fr-FR" sz="2800" spc="-1" strike="noStrike">
              <a:solidFill>
                <a:srgbClr val="000000"/>
              </a:solidFill>
              <a:latin typeface="Calibri"/>
            </a:endParaRPr>
          </a:p>
        </p:txBody>
      </p:sp>
      <p:sp>
        <p:nvSpPr>
          <p:cNvPr id="265" name="object 10"/>
          <p:cNvSpPr/>
          <p:nvPr/>
        </p:nvSpPr>
        <p:spPr>
          <a:xfrm rot="2700000">
            <a:off x="4337640" y="5652720"/>
            <a:ext cx="44208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21" strike="noStrike">
                <a:solidFill>
                  <a:srgbClr val="293642"/>
                </a:solidFill>
                <a:latin typeface="Raleway Black"/>
                <a:ea typeface="DejaVu Sans"/>
              </a:rPr>
              <a:t>E</a:t>
            </a:r>
            <a:endParaRPr b="0" lang="fr-FR" sz="2800" spc="-1" strike="noStrike">
              <a:solidFill>
                <a:srgbClr val="000000"/>
              </a:solidFill>
              <a:latin typeface="Calibri"/>
            </a:endParaRPr>
          </a:p>
        </p:txBody>
      </p:sp>
      <p:sp>
        <p:nvSpPr>
          <p:cNvPr id="266" name="object 11"/>
          <p:cNvSpPr/>
          <p:nvPr/>
        </p:nvSpPr>
        <p:spPr>
          <a:xfrm rot="2280000">
            <a:off x="4524120" y="5815080"/>
            <a:ext cx="42624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69" strike="noStrike">
                <a:solidFill>
                  <a:srgbClr val="293642"/>
                </a:solidFill>
                <a:latin typeface="Raleway Black"/>
                <a:ea typeface="DejaVu Sans"/>
              </a:rPr>
              <a:t>S</a:t>
            </a:r>
            <a:endParaRPr b="0" lang="fr-FR" sz="2800" spc="-1" strike="noStrike">
              <a:solidFill>
                <a:srgbClr val="000000"/>
              </a:solidFill>
              <a:latin typeface="Calibri"/>
            </a:endParaRPr>
          </a:p>
        </p:txBody>
      </p:sp>
      <p:sp>
        <p:nvSpPr>
          <p:cNvPr id="267" name="object 12"/>
          <p:cNvSpPr/>
          <p:nvPr/>
        </p:nvSpPr>
        <p:spPr>
          <a:xfrm rot="1920000">
            <a:off x="4707360" y="5945400"/>
            <a:ext cx="42444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69" strike="noStrike">
                <a:solidFill>
                  <a:srgbClr val="293642"/>
                </a:solidFill>
                <a:latin typeface="Raleway Black"/>
                <a:ea typeface="DejaVu Sans"/>
              </a:rPr>
              <a:t>S</a:t>
            </a:r>
            <a:endParaRPr b="0" lang="fr-FR" sz="2800" spc="-1" strike="noStrike">
              <a:solidFill>
                <a:srgbClr val="000000"/>
              </a:solidFill>
              <a:latin typeface="Calibri"/>
            </a:endParaRPr>
          </a:p>
        </p:txBody>
      </p:sp>
      <p:sp>
        <p:nvSpPr>
          <p:cNvPr id="268" name="object 13"/>
          <p:cNvSpPr/>
          <p:nvPr/>
        </p:nvSpPr>
        <p:spPr>
          <a:xfrm rot="1440000">
            <a:off x="4921200" y="6076080"/>
            <a:ext cx="48024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151" strike="noStrike">
                <a:solidFill>
                  <a:srgbClr val="293642"/>
                </a:solidFill>
                <a:latin typeface="Raleway Black"/>
                <a:ea typeface="DejaVu Sans"/>
              </a:rPr>
              <a:t>O</a:t>
            </a:r>
            <a:endParaRPr b="0" lang="fr-FR" sz="2800" spc="-1" strike="noStrike">
              <a:solidFill>
                <a:srgbClr val="000000"/>
              </a:solidFill>
              <a:latin typeface="Calibri"/>
            </a:endParaRPr>
          </a:p>
        </p:txBody>
      </p:sp>
      <p:sp>
        <p:nvSpPr>
          <p:cNvPr id="269" name="object 14"/>
          <p:cNvSpPr/>
          <p:nvPr/>
        </p:nvSpPr>
        <p:spPr>
          <a:xfrm rot="900000">
            <a:off x="5222520" y="6183000"/>
            <a:ext cx="46800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145" strike="noStrike">
                <a:solidFill>
                  <a:srgbClr val="293642"/>
                </a:solidFill>
                <a:latin typeface="Raleway Black"/>
                <a:ea typeface="DejaVu Sans"/>
              </a:rPr>
              <a:t>U</a:t>
            </a:r>
            <a:endParaRPr b="0" lang="fr-FR" sz="2800" spc="-1" strike="noStrike">
              <a:solidFill>
                <a:srgbClr val="000000"/>
              </a:solidFill>
              <a:latin typeface="Calibri"/>
            </a:endParaRPr>
          </a:p>
        </p:txBody>
      </p:sp>
      <p:sp>
        <p:nvSpPr>
          <p:cNvPr id="270" name="object 15"/>
          <p:cNvSpPr/>
          <p:nvPr/>
        </p:nvSpPr>
        <p:spPr>
          <a:xfrm rot="420000">
            <a:off x="5513040" y="6239880"/>
            <a:ext cx="45072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7" strike="noStrike">
                <a:solidFill>
                  <a:srgbClr val="293642"/>
                </a:solidFill>
                <a:latin typeface="Raleway Black"/>
                <a:ea typeface="DejaVu Sans"/>
              </a:rPr>
              <a:t>R</a:t>
            </a:r>
            <a:endParaRPr b="0" lang="fr-FR" sz="2800" spc="-1" strike="noStrike">
              <a:solidFill>
                <a:srgbClr val="000000"/>
              </a:solidFill>
              <a:latin typeface="Calibri"/>
            </a:endParaRPr>
          </a:p>
        </p:txBody>
      </p:sp>
      <p:sp>
        <p:nvSpPr>
          <p:cNvPr id="271" name="object 16"/>
          <p:cNvSpPr/>
          <p:nvPr/>
        </p:nvSpPr>
        <p:spPr>
          <a:xfrm>
            <a:off x="5785920" y="6139080"/>
            <a:ext cx="322560" cy="434520"/>
          </a:xfrm>
          <a:prstGeom prst="rect">
            <a:avLst/>
          </a:prstGeom>
          <a:noFill/>
          <a:ln w="0">
            <a:noFill/>
          </a:ln>
        </p:spPr>
        <p:style>
          <a:lnRef idx="0"/>
          <a:fillRef idx="0"/>
          <a:effectRef idx="0"/>
          <a:fontRef idx="minor"/>
        </p:style>
        <p:txBody>
          <a:bodyPr lIns="0" rIns="0" tIns="8280" bIns="0" anchor="t">
            <a:spAutoFit/>
          </a:bodyPr>
          <a:p>
            <a:pPr marL="12600">
              <a:lnSpc>
                <a:spcPct val="100000"/>
              </a:lnSpc>
              <a:spcBef>
                <a:spcPts val="65"/>
              </a:spcBef>
              <a:buNone/>
            </a:pPr>
            <a:r>
              <a:rPr b="1" lang="fr-FR" sz="2800" spc="109" strike="noStrike">
                <a:solidFill>
                  <a:srgbClr val="293642"/>
                </a:solidFill>
                <a:latin typeface="Raleway Black"/>
                <a:ea typeface="DejaVu Sans"/>
              </a:rPr>
              <a:t>C</a:t>
            </a:r>
            <a:endParaRPr b="0" lang="fr-FR" sz="2800" spc="-1" strike="noStrike">
              <a:solidFill>
                <a:srgbClr val="000000"/>
              </a:solidFill>
              <a:latin typeface="Calibri"/>
            </a:endParaRPr>
          </a:p>
        </p:txBody>
      </p:sp>
      <p:sp>
        <p:nvSpPr>
          <p:cNvPr id="272" name="object 17"/>
          <p:cNvSpPr/>
          <p:nvPr/>
        </p:nvSpPr>
        <p:spPr>
          <a:xfrm rot="21120000">
            <a:off x="6077520" y="6234840"/>
            <a:ext cx="442080" cy="252000"/>
          </a:xfrm>
          <a:prstGeom prst="rect">
            <a:avLst/>
          </a:prstGeom>
          <a:noFill/>
          <a:ln w="0">
            <a:noFill/>
          </a:ln>
        </p:spPr>
        <p:style>
          <a:lnRef idx="0"/>
          <a:fillRef idx="0"/>
          <a:effectRef idx="0"/>
          <a:fontRef idx="minor"/>
        </p:style>
        <p:txBody>
          <a:bodyPr lIns="0" rIns="0" tIns="0" bIns="0" anchor="t">
            <a:spAutoFit/>
          </a:bodyPr>
          <a:p>
            <a:pPr>
              <a:lnSpc>
                <a:spcPts val="1984"/>
              </a:lnSpc>
              <a:buNone/>
            </a:pPr>
            <a:r>
              <a:rPr b="1" lang="fr-FR" sz="2800" spc="21" strike="noStrike">
                <a:solidFill>
                  <a:srgbClr val="293642"/>
                </a:solidFill>
                <a:latin typeface="Raleway Black"/>
                <a:ea typeface="DejaVu Sans"/>
              </a:rPr>
              <a:t>E</a:t>
            </a:r>
            <a:endParaRPr b="0" lang="fr-FR" sz="2800" spc="-1" strike="noStrike">
              <a:solidFill>
                <a:srgbClr val="000000"/>
              </a:solidFill>
              <a:latin typeface="Calibri"/>
            </a:endParaRPr>
          </a:p>
        </p:txBody>
      </p:sp>
      <p:sp>
        <p:nvSpPr>
          <p:cNvPr id="273" name="object 18"/>
          <p:cNvSpPr/>
          <p:nvPr/>
        </p:nvSpPr>
        <p:spPr>
          <a:xfrm rot="21000000">
            <a:off x="5332320" y="2106360"/>
            <a:ext cx="51084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21" strike="noStrike">
                <a:solidFill>
                  <a:srgbClr val="293642"/>
                </a:solidFill>
                <a:latin typeface="Raleway Black"/>
                <a:ea typeface="DejaVu Sans"/>
              </a:rPr>
              <a:t>R</a:t>
            </a:r>
            <a:endParaRPr b="0" lang="fr-FR" sz="3200" spc="-1" strike="noStrike">
              <a:solidFill>
                <a:srgbClr val="000000"/>
              </a:solidFill>
              <a:latin typeface="Calibri"/>
            </a:endParaRPr>
          </a:p>
        </p:txBody>
      </p:sp>
      <p:sp>
        <p:nvSpPr>
          <p:cNvPr id="274" name="object 19"/>
          <p:cNvSpPr/>
          <p:nvPr/>
        </p:nvSpPr>
        <p:spPr>
          <a:xfrm rot="21540000">
            <a:off x="5651280" y="2074320"/>
            <a:ext cx="50040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1" strike="noStrike">
                <a:solidFill>
                  <a:srgbClr val="293642"/>
                </a:solidFill>
                <a:latin typeface="Raleway Black"/>
                <a:ea typeface="DejaVu Sans"/>
              </a:rPr>
              <a:t>E</a:t>
            </a:r>
            <a:endParaRPr b="0" lang="fr-FR" sz="3200" spc="-1" strike="noStrike">
              <a:solidFill>
                <a:srgbClr val="000000"/>
              </a:solidFill>
              <a:latin typeface="Calibri"/>
            </a:endParaRPr>
          </a:p>
        </p:txBody>
      </p:sp>
      <p:sp>
        <p:nvSpPr>
          <p:cNvPr id="275" name="object 20"/>
          <p:cNvSpPr/>
          <p:nvPr/>
        </p:nvSpPr>
        <p:spPr>
          <a:xfrm rot="360000">
            <a:off x="5945040" y="2088360"/>
            <a:ext cx="48384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55" strike="noStrike">
                <a:solidFill>
                  <a:srgbClr val="293642"/>
                </a:solidFill>
                <a:latin typeface="Raleway Black"/>
                <a:ea typeface="DejaVu Sans"/>
              </a:rPr>
              <a:t>S</a:t>
            </a:r>
            <a:endParaRPr b="0" lang="fr-FR" sz="3200" spc="-1" strike="noStrike">
              <a:solidFill>
                <a:srgbClr val="000000"/>
              </a:solidFill>
              <a:latin typeface="Calibri"/>
            </a:endParaRPr>
          </a:p>
        </p:txBody>
      </p:sp>
      <p:sp>
        <p:nvSpPr>
          <p:cNvPr id="276" name="object 21"/>
          <p:cNvSpPr/>
          <p:nvPr/>
        </p:nvSpPr>
        <p:spPr>
          <a:xfrm rot="840000">
            <a:off x="6208920" y="2136960"/>
            <a:ext cx="48132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55" strike="noStrike">
                <a:solidFill>
                  <a:srgbClr val="293642"/>
                </a:solidFill>
                <a:latin typeface="Raleway Black"/>
                <a:ea typeface="DejaVu Sans"/>
              </a:rPr>
              <a:t>S</a:t>
            </a:r>
            <a:endParaRPr b="0" lang="fr-FR" sz="3200" spc="-1" strike="noStrike">
              <a:solidFill>
                <a:srgbClr val="000000"/>
              </a:solidFill>
              <a:latin typeface="Calibri"/>
            </a:endParaRPr>
          </a:p>
        </p:txBody>
      </p:sp>
      <p:sp>
        <p:nvSpPr>
          <p:cNvPr id="277" name="object 22"/>
          <p:cNvSpPr/>
          <p:nvPr/>
        </p:nvSpPr>
        <p:spPr>
          <a:xfrm rot="1380000">
            <a:off x="6485040" y="2242440"/>
            <a:ext cx="54504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140" strike="noStrike">
                <a:solidFill>
                  <a:srgbClr val="293642"/>
                </a:solidFill>
                <a:latin typeface="Raleway Black"/>
                <a:ea typeface="DejaVu Sans"/>
              </a:rPr>
              <a:t>O</a:t>
            </a:r>
            <a:endParaRPr b="0" lang="fr-FR" sz="3200" spc="-1" strike="noStrike">
              <a:solidFill>
                <a:srgbClr val="000000"/>
              </a:solidFill>
              <a:latin typeface="Calibri"/>
            </a:endParaRPr>
          </a:p>
        </p:txBody>
      </p:sp>
      <p:sp>
        <p:nvSpPr>
          <p:cNvPr id="278" name="object 23"/>
          <p:cNvSpPr/>
          <p:nvPr/>
        </p:nvSpPr>
        <p:spPr>
          <a:xfrm rot="1980000">
            <a:off x="6816600" y="2421000"/>
            <a:ext cx="53316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140" strike="noStrike">
                <a:solidFill>
                  <a:srgbClr val="293642"/>
                </a:solidFill>
                <a:latin typeface="Raleway Black"/>
                <a:ea typeface="DejaVu Sans"/>
              </a:rPr>
              <a:t>U</a:t>
            </a:r>
            <a:endParaRPr b="0" lang="fr-FR" sz="3200" spc="-1" strike="noStrike">
              <a:solidFill>
                <a:srgbClr val="000000"/>
              </a:solidFill>
              <a:latin typeface="Calibri"/>
            </a:endParaRPr>
          </a:p>
        </p:txBody>
      </p:sp>
      <p:sp>
        <p:nvSpPr>
          <p:cNvPr id="279" name="object 24"/>
          <p:cNvSpPr/>
          <p:nvPr/>
        </p:nvSpPr>
        <p:spPr>
          <a:xfrm rot="2580000">
            <a:off x="7094160" y="2635560"/>
            <a:ext cx="51300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21" strike="noStrike">
                <a:solidFill>
                  <a:srgbClr val="293642"/>
                </a:solidFill>
                <a:latin typeface="Raleway Black"/>
                <a:ea typeface="DejaVu Sans"/>
              </a:rPr>
              <a:t>R</a:t>
            </a:r>
            <a:endParaRPr b="0" lang="fr-FR" sz="3200" spc="-1" strike="noStrike">
              <a:solidFill>
                <a:srgbClr val="000000"/>
              </a:solidFill>
              <a:latin typeface="Calibri"/>
            </a:endParaRPr>
          </a:p>
        </p:txBody>
      </p:sp>
      <p:sp>
        <p:nvSpPr>
          <p:cNvPr id="280" name="object 25"/>
          <p:cNvSpPr/>
          <p:nvPr/>
        </p:nvSpPr>
        <p:spPr>
          <a:xfrm rot="3180000">
            <a:off x="7313040" y="2889000"/>
            <a:ext cx="52416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94" strike="noStrike">
                <a:solidFill>
                  <a:srgbClr val="293642"/>
                </a:solidFill>
                <a:latin typeface="Raleway Black"/>
                <a:ea typeface="DejaVu Sans"/>
              </a:rPr>
              <a:t>C</a:t>
            </a:r>
            <a:endParaRPr b="0" lang="fr-FR" sz="3200" spc="-1" strike="noStrike">
              <a:solidFill>
                <a:srgbClr val="000000"/>
              </a:solidFill>
              <a:latin typeface="Calibri"/>
            </a:endParaRPr>
          </a:p>
        </p:txBody>
      </p:sp>
      <p:sp>
        <p:nvSpPr>
          <p:cNvPr id="281" name="object 26"/>
          <p:cNvSpPr/>
          <p:nvPr/>
        </p:nvSpPr>
        <p:spPr>
          <a:xfrm rot="3720000">
            <a:off x="7498080" y="3166920"/>
            <a:ext cx="501120" cy="285840"/>
          </a:xfrm>
          <a:prstGeom prst="rect">
            <a:avLst/>
          </a:prstGeom>
          <a:noFill/>
          <a:ln w="0">
            <a:noFill/>
          </a:ln>
        </p:spPr>
        <p:style>
          <a:lnRef idx="0"/>
          <a:fillRef idx="0"/>
          <a:effectRef idx="0"/>
          <a:fontRef idx="minor"/>
        </p:style>
        <p:txBody>
          <a:bodyPr lIns="0" rIns="0" tIns="0" bIns="0" anchor="t">
            <a:spAutoFit/>
          </a:bodyPr>
          <a:p>
            <a:pPr>
              <a:lnSpc>
                <a:spcPts val="2251"/>
              </a:lnSpc>
              <a:buNone/>
            </a:pPr>
            <a:r>
              <a:rPr b="0" lang="fr-FR" sz="3200" spc="-1" strike="noStrike">
                <a:solidFill>
                  <a:srgbClr val="293642"/>
                </a:solidFill>
                <a:latin typeface="Raleway Black"/>
                <a:ea typeface="DejaVu Sans"/>
              </a:rPr>
              <a:t>E</a:t>
            </a:r>
            <a:endParaRPr b="0" lang="fr-FR" sz="3200" spc="-1" strike="noStrike">
              <a:solidFill>
                <a:srgbClr val="000000"/>
              </a:solidFill>
              <a:latin typeface="Calibri"/>
            </a:endParaRPr>
          </a:p>
        </p:txBody>
      </p:sp>
      <p:sp>
        <p:nvSpPr>
          <p:cNvPr id="282" name="object 27"/>
          <p:cNvSpPr/>
          <p:nvPr/>
        </p:nvSpPr>
        <p:spPr>
          <a:xfrm>
            <a:off x="4181040" y="3731760"/>
            <a:ext cx="644400" cy="711720"/>
          </a:xfrm>
          <a:custGeom>
            <a:avLst/>
            <a:gdLst>
              <a:gd name="textAreaLeft" fmla="*/ 0 w 644400"/>
              <a:gd name="textAreaRight" fmla="*/ 644760 w 644400"/>
              <a:gd name="textAreaTop" fmla="*/ 0 h 711720"/>
              <a:gd name="textAreaBottom" fmla="*/ 712080 h 711720"/>
            </a:gdLst>
            <a:ahLst/>
            <a:rect l="textAreaLeft" t="textAreaTop" r="textAreaRight" b="textAreaBottom"/>
            <a:pathLst>
              <a:path w="444500" h="490854">
                <a:moveTo>
                  <a:pt x="391341" y="263359"/>
                </a:moveTo>
                <a:lnTo>
                  <a:pt x="186918" y="263359"/>
                </a:lnTo>
                <a:lnTo>
                  <a:pt x="186181" y="305511"/>
                </a:lnTo>
                <a:lnTo>
                  <a:pt x="179958" y="305511"/>
                </a:lnTo>
                <a:lnTo>
                  <a:pt x="179958" y="490270"/>
                </a:lnTo>
                <a:lnTo>
                  <a:pt x="289737" y="490270"/>
                </a:lnTo>
                <a:lnTo>
                  <a:pt x="293128" y="293179"/>
                </a:lnTo>
                <a:lnTo>
                  <a:pt x="401165" y="293179"/>
                </a:lnTo>
                <a:lnTo>
                  <a:pt x="391341" y="263359"/>
                </a:lnTo>
                <a:close/>
              </a:path>
              <a:path w="444500" h="490854">
                <a:moveTo>
                  <a:pt x="401165" y="293179"/>
                </a:moveTo>
                <a:lnTo>
                  <a:pt x="293128" y="293179"/>
                </a:lnTo>
                <a:lnTo>
                  <a:pt x="329666" y="400138"/>
                </a:lnTo>
                <a:lnTo>
                  <a:pt x="337781" y="448767"/>
                </a:lnTo>
                <a:lnTo>
                  <a:pt x="444500" y="424726"/>
                </a:lnTo>
                <a:lnTo>
                  <a:pt x="401165" y="293179"/>
                </a:lnTo>
                <a:close/>
              </a:path>
              <a:path w="444500" h="490854">
                <a:moveTo>
                  <a:pt x="191223" y="12560"/>
                </a:moveTo>
                <a:lnTo>
                  <a:pt x="191160" y="15824"/>
                </a:lnTo>
                <a:lnTo>
                  <a:pt x="0" y="407479"/>
                </a:lnTo>
                <a:lnTo>
                  <a:pt x="97675" y="446176"/>
                </a:lnTo>
                <a:lnTo>
                  <a:pt x="186918" y="263359"/>
                </a:lnTo>
                <a:lnTo>
                  <a:pt x="391341" y="263359"/>
                </a:lnTo>
                <a:lnTo>
                  <a:pt x="309023" y="13474"/>
                </a:lnTo>
                <a:lnTo>
                  <a:pt x="256006" y="13474"/>
                </a:lnTo>
                <a:lnTo>
                  <a:pt x="196215" y="12636"/>
                </a:lnTo>
                <a:lnTo>
                  <a:pt x="196056" y="12573"/>
                </a:lnTo>
                <a:lnTo>
                  <a:pt x="191223" y="12560"/>
                </a:lnTo>
                <a:close/>
              </a:path>
              <a:path w="444500" h="490854">
                <a:moveTo>
                  <a:pt x="304584" y="0"/>
                </a:moveTo>
                <a:lnTo>
                  <a:pt x="256006" y="13474"/>
                </a:lnTo>
                <a:lnTo>
                  <a:pt x="309023" y="13474"/>
                </a:lnTo>
                <a:lnTo>
                  <a:pt x="304584" y="0"/>
                </a:lnTo>
                <a:close/>
              </a:path>
              <a:path w="444500" h="490854">
                <a:moveTo>
                  <a:pt x="193294" y="11468"/>
                </a:moveTo>
                <a:lnTo>
                  <a:pt x="192735" y="12573"/>
                </a:lnTo>
                <a:lnTo>
                  <a:pt x="196056" y="12573"/>
                </a:lnTo>
                <a:lnTo>
                  <a:pt x="193294" y="11468"/>
                </a:lnTo>
                <a:close/>
              </a:path>
            </a:pathLst>
          </a:custGeom>
          <a:solidFill>
            <a:srgbClr val="293642"/>
          </a:solidFill>
          <a:ln w="0">
            <a:solidFill>
              <a:srgbClr val="313467"/>
            </a:solid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Calibri"/>
            </a:endParaRPr>
          </a:p>
        </p:txBody>
      </p:sp>
      <p:sp>
        <p:nvSpPr>
          <p:cNvPr id="283" name="object 28"/>
          <p:cNvSpPr/>
          <p:nvPr/>
        </p:nvSpPr>
        <p:spPr>
          <a:xfrm>
            <a:off x="7363080" y="4070880"/>
            <a:ext cx="644400" cy="710640"/>
          </a:xfrm>
          <a:custGeom>
            <a:avLst/>
            <a:gdLst>
              <a:gd name="textAreaLeft" fmla="*/ 0 w 644400"/>
              <a:gd name="textAreaRight" fmla="*/ 644760 w 644400"/>
              <a:gd name="textAreaTop" fmla="*/ 0 h 710640"/>
              <a:gd name="textAreaBottom" fmla="*/ 711000 h 710640"/>
            </a:gdLst>
            <a:ahLst/>
            <a:rect l="textAreaLeft" t="textAreaTop" r="textAreaRight" b="textAreaBottom"/>
            <a:pathLst>
              <a:path w="444500" h="490220">
                <a:moveTo>
                  <a:pt x="107226" y="40424"/>
                </a:moveTo>
                <a:lnTo>
                  <a:pt x="0" y="62077"/>
                </a:lnTo>
                <a:lnTo>
                  <a:pt x="130416" y="489813"/>
                </a:lnTo>
                <a:lnTo>
                  <a:pt x="179285" y="477431"/>
                </a:lnTo>
                <a:lnTo>
                  <a:pt x="244134" y="477431"/>
                </a:lnTo>
                <a:lnTo>
                  <a:pt x="244170" y="476516"/>
                </a:lnTo>
                <a:lnTo>
                  <a:pt x="371812" y="229133"/>
                </a:lnTo>
                <a:lnTo>
                  <a:pt x="253923" y="229133"/>
                </a:lnTo>
                <a:lnTo>
                  <a:pt x="255209" y="196964"/>
                </a:lnTo>
                <a:lnTo>
                  <a:pt x="148399" y="196964"/>
                </a:lnTo>
                <a:lnTo>
                  <a:pt x="114249" y="89217"/>
                </a:lnTo>
                <a:lnTo>
                  <a:pt x="107226" y="40424"/>
                </a:lnTo>
                <a:close/>
              </a:path>
              <a:path w="444500" h="490220">
                <a:moveTo>
                  <a:pt x="244134" y="477431"/>
                </a:moveTo>
                <a:lnTo>
                  <a:pt x="179285" y="477431"/>
                </a:lnTo>
                <a:lnTo>
                  <a:pt x="239039" y="479590"/>
                </a:lnTo>
                <a:lnTo>
                  <a:pt x="241947" y="480822"/>
                </a:lnTo>
                <a:lnTo>
                  <a:pt x="242531" y="479729"/>
                </a:lnTo>
                <a:lnTo>
                  <a:pt x="244045" y="479729"/>
                </a:lnTo>
                <a:lnTo>
                  <a:pt x="244134" y="477431"/>
                </a:lnTo>
                <a:close/>
              </a:path>
              <a:path w="444500" h="490220">
                <a:moveTo>
                  <a:pt x="244045" y="479729"/>
                </a:moveTo>
                <a:lnTo>
                  <a:pt x="242531" y="479729"/>
                </a:lnTo>
                <a:lnTo>
                  <a:pt x="244043" y="479780"/>
                </a:lnTo>
                <a:close/>
              </a:path>
              <a:path w="444500" h="490220">
                <a:moveTo>
                  <a:pt x="347205" y="48361"/>
                </a:moveTo>
                <a:lnTo>
                  <a:pt x="253923" y="229133"/>
                </a:lnTo>
                <a:lnTo>
                  <a:pt x="371812" y="229133"/>
                </a:lnTo>
                <a:lnTo>
                  <a:pt x="444004" y="89217"/>
                </a:lnTo>
                <a:lnTo>
                  <a:pt x="347205" y="48361"/>
                </a:lnTo>
                <a:close/>
              </a:path>
              <a:path w="444500" h="490220">
                <a:moveTo>
                  <a:pt x="156184" y="0"/>
                </a:moveTo>
                <a:lnTo>
                  <a:pt x="148399" y="196964"/>
                </a:lnTo>
                <a:lnTo>
                  <a:pt x="255209" y="196964"/>
                </a:lnTo>
                <a:lnTo>
                  <a:pt x="255600" y="187007"/>
                </a:lnTo>
                <a:lnTo>
                  <a:pt x="261826" y="187007"/>
                </a:lnTo>
                <a:lnTo>
                  <a:pt x="265925" y="2438"/>
                </a:lnTo>
                <a:lnTo>
                  <a:pt x="156184" y="0"/>
                </a:lnTo>
                <a:close/>
              </a:path>
              <a:path w="444500" h="490220">
                <a:moveTo>
                  <a:pt x="261826" y="187007"/>
                </a:moveTo>
                <a:lnTo>
                  <a:pt x="255600" y="187007"/>
                </a:lnTo>
                <a:lnTo>
                  <a:pt x="261823" y="187147"/>
                </a:lnTo>
                <a:lnTo>
                  <a:pt x="261826" y="187007"/>
                </a:lnTo>
                <a:close/>
              </a:path>
            </a:pathLst>
          </a:custGeom>
          <a:solidFill>
            <a:srgbClr val="293642"/>
          </a:solidFill>
          <a:ln w="0">
            <a:solidFill>
              <a:srgbClr val="313467"/>
            </a:solidFill>
          </a:ln>
        </p:spPr>
        <p:style>
          <a:lnRef idx="0"/>
          <a:fillRef idx="0"/>
          <a:effectRef idx="0"/>
          <a:fontRef idx="minor"/>
        </p:style>
        <p:txBody>
          <a:bodyPr lIns="90000" rIns="90000" tIns="45000" bIns="45000" anchor="t">
            <a:noAutofit/>
          </a:bodyPr>
          <a:p>
            <a:endParaRPr b="0" lang="fr-FR" sz="1800" spc="-1" strike="noStrike">
              <a:solidFill>
                <a:srgbClr val="ffffff"/>
              </a:solidFill>
              <a:latin typeface="Calibri"/>
            </a:endParaRPr>
          </a:p>
        </p:txBody>
      </p:sp>
      <p:sp>
        <p:nvSpPr>
          <p:cNvPr id="284" name="ZoneTexte 76"/>
          <p:cNvSpPr/>
          <p:nvPr/>
        </p:nvSpPr>
        <p:spPr>
          <a:xfrm>
            <a:off x="1359720" y="2126520"/>
            <a:ext cx="3355200" cy="122112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1800" spc="-114" strike="noStrike">
                <a:solidFill>
                  <a:srgbClr val="293642"/>
                </a:solidFill>
                <a:latin typeface="Raleway SemiBold"/>
                <a:ea typeface="DejaVu Sans"/>
              </a:rPr>
              <a:t>ÉQUIPES EXPERTES</a:t>
            </a:r>
            <a:endParaRPr b="0" lang="fr-FR" sz="1800" spc="-1" strike="noStrike">
              <a:solidFill>
                <a:srgbClr val="000000"/>
              </a:solidFill>
              <a:latin typeface="Calibri"/>
            </a:endParaRPr>
          </a:p>
          <a:p>
            <a:pPr marL="17280" algn="ctr">
              <a:lnSpc>
                <a:spcPct val="100000"/>
              </a:lnSpc>
              <a:spcBef>
                <a:spcPts val="269"/>
              </a:spcBef>
              <a:buNone/>
            </a:pPr>
            <a:r>
              <a:rPr b="0" i="1" lang="fr-FR" sz="1800" spc="-114" strike="noStrike">
                <a:solidFill>
                  <a:srgbClr val="293642"/>
                </a:solidFill>
                <a:latin typeface="Raleway"/>
                <a:ea typeface="DejaVu Sans"/>
              </a:rPr>
              <a:t>Informations, savoirs,  connaissances, transversalité,  accès open source</a:t>
            </a:r>
            <a:endParaRPr b="0" lang="fr-FR" sz="1800" spc="-1" strike="noStrike">
              <a:solidFill>
                <a:srgbClr val="000000"/>
              </a:solidFill>
              <a:latin typeface="Calibri"/>
            </a:endParaRPr>
          </a:p>
        </p:txBody>
      </p:sp>
      <p:sp>
        <p:nvSpPr>
          <p:cNvPr id="285" name="ZoneTexte 77"/>
          <p:cNvSpPr/>
          <p:nvPr/>
        </p:nvSpPr>
        <p:spPr>
          <a:xfrm>
            <a:off x="7974000" y="5593320"/>
            <a:ext cx="2271960" cy="94680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1800" spc="-114" strike="noStrike">
                <a:solidFill>
                  <a:srgbClr val="293642"/>
                </a:solidFill>
                <a:latin typeface="Raleway SemiBold"/>
                <a:ea typeface="DejaVu Sans"/>
              </a:rPr>
              <a:t>ÉQUIPES TERRAIN</a:t>
            </a:r>
            <a:endParaRPr b="0" lang="fr-FR" sz="1800" spc="-1" strike="noStrike">
              <a:solidFill>
                <a:srgbClr val="000000"/>
              </a:solidFill>
              <a:latin typeface="Calibri"/>
            </a:endParaRPr>
          </a:p>
          <a:p>
            <a:pPr marL="17280" algn="ctr">
              <a:lnSpc>
                <a:spcPct val="100000"/>
              </a:lnSpc>
              <a:spcBef>
                <a:spcPts val="269"/>
              </a:spcBef>
              <a:buNone/>
            </a:pPr>
            <a:r>
              <a:rPr b="0" i="1" lang="fr-FR" sz="1800" spc="-114" strike="noStrike">
                <a:solidFill>
                  <a:srgbClr val="293642"/>
                </a:solidFill>
                <a:latin typeface="Raleway"/>
                <a:ea typeface="DejaVu Sans"/>
              </a:rPr>
              <a:t>Expérimenter, expérience vécue</a:t>
            </a:r>
            <a:endParaRPr b="0" lang="fr-FR" sz="1800" spc="-1" strike="noStrike">
              <a:solidFill>
                <a:srgbClr val="000000"/>
              </a:solidFill>
              <a:latin typeface="Calibri"/>
            </a:endParaRPr>
          </a:p>
        </p:txBody>
      </p:sp>
      <p:sp>
        <p:nvSpPr>
          <p:cNvPr id="286" name="ZoneTexte 79"/>
          <p:cNvSpPr/>
          <p:nvPr/>
        </p:nvSpPr>
        <p:spPr>
          <a:xfrm>
            <a:off x="7920000" y="2573280"/>
            <a:ext cx="2271960" cy="118692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1800" spc="-114" strike="noStrike">
                <a:solidFill>
                  <a:srgbClr val="293642"/>
                </a:solidFill>
                <a:latin typeface="Raleway"/>
                <a:ea typeface="DejaVu Sans"/>
              </a:rPr>
              <a:t>Accompagnement et  formation en ligne  Visioconférences</a:t>
            </a:r>
            <a:endParaRPr b="0" lang="fr-FR" sz="1800" spc="-1" strike="noStrike">
              <a:solidFill>
                <a:srgbClr val="000000"/>
              </a:solidFill>
              <a:latin typeface="Calibri"/>
            </a:endParaRPr>
          </a:p>
        </p:txBody>
      </p:sp>
      <p:sp>
        <p:nvSpPr>
          <p:cNvPr id="287" name="ZoneTexte 80"/>
          <p:cNvSpPr/>
          <p:nvPr/>
        </p:nvSpPr>
        <p:spPr>
          <a:xfrm>
            <a:off x="2007000" y="5562000"/>
            <a:ext cx="1835280" cy="1221120"/>
          </a:xfrm>
          <a:prstGeom prst="rect">
            <a:avLst/>
          </a:prstGeom>
          <a:noFill/>
          <a:ln w="0">
            <a:noFill/>
          </a:ln>
        </p:spPr>
        <p:style>
          <a:lnRef idx="0"/>
          <a:fillRef idx="0"/>
          <a:effectRef idx="0"/>
          <a:fontRef idx="minor"/>
        </p:style>
        <p:txBody>
          <a:bodyPr lIns="90000" rIns="90000" tIns="45000" bIns="45000" anchor="t">
            <a:spAutoFit/>
          </a:bodyPr>
          <a:p>
            <a:pPr marL="17280" algn="ctr">
              <a:lnSpc>
                <a:spcPct val="100000"/>
              </a:lnSpc>
              <a:spcBef>
                <a:spcPts val="269"/>
              </a:spcBef>
              <a:buNone/>
            </a:pPr>
            <a:r>
              <a:rPr b="0" i="1" lang="fr-FR" sz="1800" spc="-114" strike="noStrike">
                <a:solidFill>
                  <a:srgbClr val="293642"/>
                </a:solidFill>
                <a:latin typeface="Raleway"/>
                <a:ea typeface="DejaVu Sans"/>
              </a:rPr>
              <a:t>RETEX</a:t>
            </a:r>
            <a:endParaRPr b="0" lang="fr-FR" sz="1800" spc="-1" strike="noStrike">
              <a:solidFill>
                <a:srgbClr val="000000"/>
              </a:solidFill>
              <a:latin typeface="Calibri"/>
            </a:endParaRPr>
          </a:p>
          <a:p>
            <a:pPr marL="17280" algn="ctr">
              <a:lnSpc>
                <a:spcPct val="100000"/>
              </a:lnSpc>
              <a:spcBef>
                <a:spcPts val="269"/>
              </a:spcBef>
              <a:buNone/>
            </a:pPr>
            <a:r>
              <a:rPr b="0" i="1" lang="fr-FR" sz="1800" spc="-114" strike="noStrike">
                <a:solidFill>
                  <a:srgbClr val="293642"/>
                </a:solidFill>
                <a:latin typeface="Raleway"/>
                <a:ea typeface="DejaVu Sans"/>
              </a:rPr>
              <a:t>Capitalisation Base de données</a:t>
            </a:r>
            <a:endParaRPr b="0" lang="fr-FR" sz="1800" spc="-1" strike="noStrike">
              <a:solidFill>
                <a:srgbClr val="000000"/>
              </a:solidFill>
              <a:latin typeface="Calibri"/>
            </a:endParaRPr>
          </a:p>
        </p:txBody>
      </p:sp>
    </p:spTree>
  </p:cSld>
  <p:transition spd="slow">
    <p:push dir="u"/>
  </p:transition>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88" name="Image 1" descr=""/>
          <p:cNvPicPr/>
          <p:nvPr/>
        </p:nvPicPr>
        <p:blipFill>
          <a:blip r:embed="rId1"/>
          <a:srcRect l="1400" t="0" r="-15" b="0"/>
          <a:stretch/>
        </p:blipFill>
        <p:spPr>
          <a:xfrm>
            <a:off x="1523880" y="0"/>
            <a:ext cx="9143280" cy="6857280"/>
          </a:xfrm>
          <a:prstGeom prst="rect">
            <a:avLst/>
          </a:prstGeom>
          <a:ln w="0">
            <a:noFill/>
          </a:ln>
        </p:spPr>
      </p:pic>
      <p:sp>
        <p:nvSpPr>
          <p:cNvPr id="289" name="Espace réservé du contenu 2"/>
          <p:cNvSpPr/>
          <p:nvPr/>
        </p:nvSpPr>
        <p:spPr>
          <a:xfrm>
            <a:off x="1803600" y="2133720"/>
            <a:ext cx="1619280" cy="1076400"/>
          </a:xfrm>
          <a:prstGeom prst="rect">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spcBef>
                <a:spcPts val="700"/>
              </a:spcBef>
              <a:buNone/>
            </a:pPr>
            <a:r>
              <a:rPr b="1" lang="en-ZA" sz="1400" spc="-1" strike="noStrike">
                <a:solidFill>
                  <a:srgbClr val="293642"/>
                </a:solidFill>
                <a:latin typeface="Raleway"/>
                <a:ea typeface="DejaVu Sans"/>
              </a:rPr>
              <a:t>Cités éducatives</a:t>
            </a:r>
            <a:endParaRPr b="0" lang="fr-FR" sz="1400" spc="-1" strike="noStrike">
              <a:solidFill>
                <a:srgbClr val="000000"/>
              </a:solidFill>
              <a:latin typeface="Calibri"/>
            </a:endParaRPr>
          </a:p>
        </p:txBody>
      </p:sp>
      <p:sp>
        <p:nvSpPr>
          <p:cNvPr id="290" name="Flèche : bas 21"/>
          <p:cNvSpPr/>
          <p:nvPr/>
        </p:nvSpPr>
        <p:spPr>
          <a:xfrm>
            <a:off x="2476800" y="1971360"/>
            <a:ext cx="272520" cy="337680"/>
          </a:xfrm>
          <a:prstGeom prst="downArrow">
            <a:avLst>
              <a:gd name="adj1" fmla="val 50000"/>
              <a:gd name="adj2" fmla="val 50000"/>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91" name="Espace réservé du contenu 2"/>
          <p:cNvSpPr/>
          <p:nvPr/>
        </p:nvSpPr>
        <p:spPr>
          <a:xfrm>
            <a:off x="3544920" y="2133720"/>
            <a:ext cx="1619280" cy="1076400"/>
          </a:xfrm>
          <a:prstGeom prst="rect">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buNone/>
            </a:pPr>
            <a:r>
              <a:rPr b="1" lang="en-ZA" sz="1400" spc="-1" strike="noStrike">
                <a:solidFill>
                  <a:srgbClr val="293642"/>
                </a:solidFill>
                <a:latin typeface="Raleway"/>
                <a:ea typeface="DejaVu Sans"/>
              </a:rPr>
              <a:t>Tiers-lieux</a:t>
            </a:r>
            <a:endParaRPr b="0" lang="fr-FR" sz="1400" spc="-1" strike="noStrike">
              <a:solidFill>
                <a:srgbClr val="000000"/>
              </a:solidFill>
              <a:latin typeface="Calibri"/>
            </a:endParaRPr>
          </a:p>
        </p:txBody>
      </p:sp>
      <p:sp>
        <p:nvSpPr>
          <p:cNvPr id="292" name="Flèche : bas 22"/>
          <p:cNvSpPr/>
          <p:nvPr/>
        </p:nvSpPr>
        <p:spPr>
          <a:xfrm>
            <a:off x="4218120" y="1971360"/>
            <a:ext cx="272520" cy="337680"/>
          </a:xfrm>
          <a:prstGeom prst="downArrow">
            <a:avLst>
              <a:gd name="adj1" fmla="val 50000"/>
              <a:gd name="adj2" fmla="val 50000"/>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93" name="Espace réservé du contenu 2"/>
          <p:cNvSpPr/>
          <p:nvPr/>
        </p:nvSpPr>
        <p:spPr>
          <a:xfrm>
            <a:off x="5285880" y="2133720"/>
            <a:ext cx="1619280" cy="1076400"/>
          </a:xfrm>
          <a:prstGeom prst="rect">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spcBef>
                <a:spcPts val="700"/>
              </a:spcBef>
              <a:buNone/>
            </a:pPr>
            <a:r>
              <a:rPr b="1" lang="en-ZA" sz="1400" spc="-1" strike="noStrike">
                <a:solidFill>
                  <a:srgbClr val="293642"/>
                </a:solidFill>
                <a:latin typeface="Raleway"/>
                <a:ea typeface="DejaVu Sans"/>
              </a:rPr>
              <a:t> </a:t>
            </a:r>
            <a:r>
              <a:rPr b="1" lang="en-ZA" sz="1400" spc="-1" strike="noStrike">
                <a:solidFill>
                  <a:srgbClr val="293642"/>
                </a:solidFill>
                <a:latin typeface="Raleway"/>
                <a:ea typeface="DejaVu Sans"/>
              </a:rPr>
              <a:t>PTCE</a:t>
            </a:r>
            <a:endParaRPr b="0" lang="fr-FR" sz="1400" spc="-1" strike="noStrike">
              <a:solidFill>
                <a:srgbClr val="000000"/>
              </a:solidFill>
              <a:latin typeface="Calibri"/>
            </a:endParaRPr>
          </a:p>
        </p:txBody>
      </p:sp>
      <p:sp>
        <p:nvSpPr>
          <p:cNvPr id="294" name="Flèche : bas 23"/>
          <p:cNvSpPr/>
          <p:nvPr/>
        </p:nvSpPr>
        <p:spPr>
          <a:xfrm>
            <a:off x="5959440" y="1971360"/>
            <a:ext cx="272520" cy="337680"/>
          </a:xfrm>
          <a:prstGeom prst="downArrow">
            <a:avLst>
              <a:gd name="adj1" fmla="val 50000"/>
              <a:gd name="adj2" fmla="val 50000"/>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95" name="Espace réservé du contenu 2"/>
          <p:cNvSpPr/>
          <p:nvPr/>
        </p:nvSpPr>
        <p:spPr>
          <a:xfrm>
            <a:off x="7027200" y="2133720"/>
            <a:ext cx="1619280" cy="1076400"/>
          </a:xfrm>
          <a:prstGeom prst="rect">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spcBef>
                <a:spcPts val="700"/>
              </a:spcBef>
              <a:buNone/>
            </a:pPr>
            <a:r>
              <a:rPr b="1" lang="en-ZA" sz="1400" spc="-1" strike="noStrike">
                <a:solidFill>
                  <a:srgbClr val="293642"/>
                </a:solidFill>
                <a:latin typeface="Raleway"/>
                <a:ea typeface="DejaVu Sans"/>
              </a:rPr>
              <a:t>PAT</a:t>
            </a:r>
            <a:endParaRPr b="0" lang="fr-FR" sz="1400" spc="-1" strike="noStrike">
              <a:solidFill>
                <a:srgbClr val="000000"/>
              </a:solidFill>
              <a:latin typeface="Calibri"/>
            </a:endParaRPr>
          </a:p>
        </p:txBody>
      </p:sp>
      <p:sp>
        <p:nvSpPr>
          <p:cNvPr id="296" name="Flèche : bas 24"/>
          <p:cNvSpPr/>
          <p:nvPr/>
        </p:nvSpPr>
        <p:spPr>
          <a:xfrm>
            <a:off x="7700760" y="1971360"/>
            <a:ext cx="272520" cy="337680"/>
          </a:xfrm>
          <a:prstGeom prst="downArrow">
            <a:avLst>
              <a:gd name="adj1" fmla="val 50000"/>
              <a:gd name="adj2" fmla="val 50000"/>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97" name="Espace réservé du contenu 2"/>
          <p:cNvSpPr/>
          <p:nvPr/>
        </p:nvSpPr>
        <p:spPr>
          <a:xfrm>
            <a:off x="8768520" y="2133720"/>
            <a:ext cx="1619280" cy="1076400"/>
          </a:xfrm>
          <a:prstGeom prst="rect">
            <a:avLst/>
          </a:prstGeom>
          <a:solidFill>
            <a:srgbClr val="6db4c6"/>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spcBef>
                <a:spcPts val="700"/>
              </a:spcBef>
              <a:buNone/>
            </a:pPr>
            <a:r>
              <a:rPr b="1" lang="fr-FR" sz="1400" spc="-1" strike="noStrike">
                <a:solidFill>
                  <a:srgbClr val="293642"/>
                </a:solidFill>
                <a:latin typeface="Raleway"/>
                <a:ea typeface="DejaVu Sans"/>
              </a:rPr>
              <a:t>Plan de lutte contre la pauvreté </a:t>
            </a:r>
            <a:endParaRPr b="0" lang="fr-FR" sz="1400" spc="-1" strike="noStrike">
              <a:solidFill>
                <a:srgbClr val="000000"/>
              </a:solidFill>
              <a:latin typeface="Calibri"/>
            </a:endParaRPr>
          </a:p>
        </p:txBody>
      </p:sp>
      <p:sp>
        <p:nvSpPr>
          <p:cNvPr id="298" name="Flèche : bas 25"/>
          <p:cNvSpPr/>
          <p:nvPr/>
        </p:nvSpPr>
        <p:spPr>
          <a:xfrm>
            <a:off x="9441720" y="1971360"/>
            <a:ext cx="272520" cy="337680"/>
          </a:xfrm>
          <a:prstGeom prst="downArrow">
            <a:avLst>
              <a:gd name="adj1" fmla="val 50000"/>
              <a:gd name="adj2" fmla="val 50000"/>
            </a:avLst>
          </a:prstGeom>
          <a:solidFill>
            <a:srgbClr val="29364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ffffff"/>
              </a:solidFill>
              <a:latin typeface="Calibri"/>
            </a:endParaRPr>
          </a:p>
        </p:txBody>
      </p:sp>
      <p:sp>
        <p:nvSpPr>
          <p:cNvPr id="299" name="ZoneTexte 20"/>
          <p:cNvSpPr/>
          <p:nvPr/>
        </p:nvSpPr>
        <p:spPr>
          <a:xfrm>
            <a:off x="3273120" y="5448600"/>
            <a:ext cx="5644800" cy="1064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i="1" lang="fr-FR" sz="3200" spc="-1" strike="noStrike">
                <a:solidFill>
                  <a:srgbClr val="293642"/>
                </a:solidFill>
                <a:latin typeface="Raleway"/>
                <a:ea typeface="DejaVu Sans"/>
              </a:rPr>
              <a:t>Multiplication des communautés d’action</a:t>
            </a:r>
            <a:endParaRPr b="0" lang="fr-FR" sz="3200" spc="-1" strike="noStrike">
              <a:solidFill>
                <a:srgbClr val="000000"/>
              </a:solidFill>
              <a:latin typeface="Calibri"/>
            </a:endParaRPr>
          </a:p>
        </p:txBody>
      </p:sp>
      <p:sp>
        <p:nvSpPr>
          <p:cNvPr id="300" name="ZoneTexte 22"/>
          <p:cNvSpPr/>
          <p:nvPr/>
        </p:nvSpPr>
        <p:spPr>
          <a:xfrm>
            <a:off x="1699920" y="106200"/>
            <a:ext cx="8557920" cy="20394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200" spc="-1" strike="noStrike">
                <a:solidFill>
                  <a:srgbClr val="293642"/>
                </a:solidFill>
                <a:latin typeface="Raleway"/>
                <a:ea typeface="DejaVu Sans"/>
              </a:rPr>
              <a:t>Des dispositifs d’action publique fondés </a:t>
            </a:r>
            <a:endParaRPr b="0" lang="fr-FR" sz="3200" spc="-1" strike="noStrike">
              <a:solidFill>
                <a:srgbClr val="000000"/>
              </a:solidFill>
              <a:latin typeface="Calibri"/>
            </a:endParaRPr>
          </a:p>
          <a:p>
            <a:pPr>
              <a:lnSpc>
                <a:spcPct val="100000"/>
              </a:lnSpc>
              <a:buNone/>
            </a:pPr>
            <a:r>
              <a:rPr b="1" i="1" lang="fr-FR" sz="3200" spc="-1" strike="noStrike">
                <a:solidFill>
                  <a:srgbClr val="293642"/>
                </a:solidFill>
                <a:latin typeface="Raleway"/>
                <a:ea typeface="DejaVu Sans"/>
              </a:rPr>
              <a:t>sur la proximité et la coopération </a:t>
            </a:r>
            <a:endParaRPr b="0" lang="fr-FR" sz="3200" spc="-1" strike="noStrike">
              <a:solidFill>
                <a:srgbClr val="000000"/>
              </a:solidFill>
              <a:latin typeface="Calibri"/>
            </a:endParaRPr>
          </a:p>
          <a:p>
            <a:pPr>
              <a:lnSpc>
                <a:spcPct val="100000"/>
              </a:lnSpc>
              <a:buNone/>
            </a:pPr>
            <a:r>
              <a:rPr b="1" i="1" lang="fr-FR" sz="3200" spc="-1" strike="noStrike">
                <a:solidFill>
                  <a:srgbClr val="293642"/>
                </a:solidFill>
                <a:latin typeface="Raleway"/>
                <a:ea typeface="DejaVu Sans"/>
              </a:rPr>
              <a:t>avec les associations </a:t>
            </a:r>
            <a:endParaRPr b="0" lang="fr-FR" sz="3200" spc="-1" strike="noStrike">
              <a:solidFill>
                <a:srgbClr val="000000"/>
              </a:solidFill>
              <a:latin typeface="Calibri"/>
            </a:endParaRPr>
          </a:p>
        </p:txBody>
      </p:sp>
      <p:pic>
        <p:nvPicPr>
          <p:cNvPr id="301" name="Graphique 24" descr="Livres avec un remplissage uni"/>
          <p:cNvPicPr/>
          <p:nvPr/>
        </p:nvPicPr>
        <p:blipFill>
          <a:blip r:embed="rId2"/>
          <a:stretch/>
        </p:blipFill>
        <p:spPr>
          <a:xfrm>
            <a:off x="1796760" y="3423240"/>
            <a:ext cx="1585080" cy="1585080"/>
          </a:xfrm>
          <a:prstGeom prst="rect">
            <a:avLst/>
          </a:prstGeom>
          <a:ln w="0">
            <a:noFill/>
          </a:ln>
        </p:spPr>
      </p:pic>
      <p:pic>
        <p:nvPicPr>
          <p:cNvPr id="302" name="Graphique 25" descr="Ville avec un remplissage uni"/>
          <p:cNvPicPr/>
          <p:nvPr/>
        </p:nvPicPr>
        <p:blipFill>
          <a:blip r:embed="rId3"/>
          <a:stretch/>
        </p:blipFill>
        <p:spPr>
          <a:xfrm>
            <a:off x="3557880" y="3423240"/>
            <a:ext cx="1585080" cy="1585080"/>
          </a:xfrm>
          <a:prstGeom prst="rect">
            <a:avLst/>
          </a:prstGeom>
          <a:ln w="0">
            <a:noFill/>
          </a:ln>
        </p:spPr>
      </p:pic>
      <p:pic>
        <p:nvPicPr>
          <p:cNvPr id="303" name="Graphique 26" descr="Pièces avec un remplissage uni"/>
          <p:cNvPicPr/>
          <p:nvPr/>
        </p:nvPicPr>
        <p:blipFill>
          <a:blip r:embed="rId4"/>
          <a:stretch/>
        </p:blipFill>
        <p:spPr>
          <a:xfrm>
            <a:off x="5319360" y="3423240"/>
            <a:ext cx="1585080" cy="1585080"/>
          </a:xfrm>
          <a:prstGeom prst="rect">
            <a:avLst/>
          </a:prstGeom>
          <a:ln w="0">
            <a:noFill/>
          </a:ln>
        </p:spPr>
      </p:pic>
      <p:pic>
        <p:nvPicPr>
          <p:cNvPr id="304" name="Graphique 27" descr="Maïs avec un remplissage uni"/>
          <p:cNvPicPr/>
          <p:nvPr/>
        </p:nvPicPr>
        <p:blipFill>
          <a:blip r:embed="rId5"/>
          <a:stretch/>
        </p:blipFill>
        <p:spPr>
          <a:xfrm>
            <a:off x="7080840" y="3423240"/>
            <a:ext cx="1585080" cy="1585080"/>
          </a:xfrm>
          <a:prstGeom prst="rect">
            <a:avLst/>
          </a:prstGeom>
          <a:ln w="0">
            <a:noFill/>
          </a:ln>
        </p:spPr>
      </p:pic>
      <p:pic>
        <p:nvPicPr>
          <p:cNvPr id="305" name="Graphique 28" descr="Vivats avec un remplissage uni"/>
          <p:cNvPicPr/>
          <p:nvPr/>
        </p:nvPicPr>
        <p:blipFill>
          <a:blip r:embed="rId6"/>
          <a:stretch/>
        </p:blipFill>
        <p:spPr>
          <a:xfrm>
            <a:off x="8841960" y="3423240"/>
            <a:ext cx="1585080" cy="1585080"/>
          </a:xfrm>
          <a:prstGeom prst="rect">
            <a:avLst/>
          </a:prstGeom>
          <a:ln w="0">
            <a:noFill/>
          </a:ln>
        </p:spPr>
      </p:pic>
      <p:sp>
        <p:nvSpPr>
          <p:cNvPr id="306" name="ZoneTexte 3"/>
          <p:cNvSpPr/>
          <p:nvPr/>
        </p:nvSpPr>
        <p:spPr>
          <a:xfrm>
            <a:off x="3048120" y="3105720"/>
            <a:ext cx="609516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fr-FR" sz="1800" spc="-1" strike="noStrike">
                <a:solidFill>
                  <a:srgbClr val="ed7d31"/>
                </a:solidFill>
                <a:latin typeface="Calibri"/>
                <a:ea typeface="DejaVu Sans"/>
              </a:rPr>
              <a:t>L’emploi dans le secteur associatif</a:t>
            </a:r>
            <a:br>
              <a:rPr sz="1800"/>
            </a:br>
            <a:r>
              <a:rPr b="0" i="1" lang="fr-FR" sz="1800" spc="-1" strike="noStrike">
                <a:solidFill>
                  <a:srgbClr val="ed7d31"/>
                </a:solidFill>
                <a:latin typeface="Calibri"/>
                <a:ea typeface="DejaVu Sans"/>
              </a:rPr>
              <a:t>Recherches &amp; Solidarité – octobre 2022</a:t>
            </a:r>
            <a:endParaRPr b="0" lang="fr-FR" sz="1800" spc="-1" strike="noStrike">
              <a:solidFill>
                <a:srgbClr val="000000"/>
              </a:solidFill>
              <a:latin typeface="Calibri"/>
            </a:endParaRPr>
          </a:p>
        </p:txBody>
      </p:sp>
      <p:sp>
        <p:nvSpPr>
          <p:cNvPr id="307" name="ZoneTexte 7"/>
          <p:cNvSpPr/>
          <p:nvPr/>
        </p:nvSpPr>
        <p:spPr>
          <a:xfrm>
            <a:off x="3048120" y="3105720"/>
            <a:ext cx="6095160" cy="638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fr-FR" sz="1800" spc="-1" strike="noStrike">
                <a:solidFill>
                  <a:srgbClr val="ed7d31"/>
                </a:solidFill>
                <a:latin typeface="Calibri"/>
                <a:ea typeface="DejaVu Sans"/>
              </a:rPr>
              <a:t>L’emploi dans le secteur associatif</a:t>
            </a:r>
            <a:br>
              <a:rPr sz="1800"/>
            </a:br>
            <a:r>
              <a:rPr b="0" i="1" lang="fr-FR" sz="1800" spc="-1" strike="noStrike">
                <a:solidFill>
                  <a:srgbClr val="ed7d31"/>
                </a:solidFill>
                <a:latin typeface="Calibri"/>
                <a:ea typeface="DejaVu Sans"/>
              </a:rPr>
              <a:t>Recherches &amp; Solidarité – octobre 2022</a:t>
            </a:r>
            <a:endParaRPr b="0" lang="fr-FR" sz="1800" spc="-1" strike="noStrike">
              <a:solidFill>
                <a:srgbClr val="000000"/>
              </a:solidFill>
              <a:latin typeface="Calibri"/>
            </a:endParaRPr>
          </a:p>
        </p:txBody>
      </p:sp>
    </p:spTree>
  </p:cSld>
  <p:transition spd="slow">
    <p:push dir="u"/>
  </p:transition>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Rectangle 4"/>
          <p:cNvSpPr/>
          <p:nvPr/>
        </p:nvSpPr>
        <p:spPr>
          <a:xfrm>
            <a:off x="1523880" y="0"/>
            <a:ext cx="9143280" cy="685728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309" name="TextBox 1"/>
          <p:cNvSpPr/>
          <p:nvPr/>
        </p:nvSpPr>
        <p:spPr>
          <a:xfrm>
            <a:off x="2832840" y="2286720"/>
            <a:ext cx="6525720" cy="22838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3600" spc="-1" strike="noStrike">
                <a:solidFill>
                  <a:srgbClr val="000000"/>
                </a:solidFill>
                <a:latin typeface="Raleway ExtraBold"/>
                <a:ea typeface="DejaVu Sans"/>
              </a:rPr>
              <a:t>Du modèle entrepreneurial au modèle coopératif :</a:t>
            </a:r>
            <a:endParaRPr b="0" lang="fr-FR" sz="3600" spc="-1" strike="noStrike">
              <a:solidFill>
                <a:srgbClr val="000000"/>
              </a:solidFill>
              <a:latin typeface="Calibri"/>
            </a:endParaRPr>
          </a:p>
          <a:p>
            <a:pPr algn="ctr">
              <a:lnSpc>
                <a:spcPct val="100000"/>
              </a:lnSpc>
              <a:buNone/>
            </a:pPr>
            <a:r>
              <a:rPr b="0" lang="fr-FR" sz="3600" spc="-1" strike="noStrike">
                <a:solidFill>
                  <a:srgbClr val="000000"/>
                </a:solidFill>
                <a:latin typeface="Raleway ExtraBold"/>
                <a:ea typeface="DejaVu Sans"/>
              </a:rPr>
              <a:t>La transformation de la valeur</a:t>
            </a:r>
            <a:endParaRPr b="0" lang="fr-FR" sz="3600" spc="-1" strike="noStrike">
              <a:solidFill>
                <a:srgbClr val="000000"/>
              </a:solidFill>
              <a:latin typeface="Calibri"/>
            </a:endParaRPr>
          </a:p>
        </p:txBody>
      </p:sp>
      <p:sp>
        <p:nvSpPr>
          <p:cNvPr id="310" name="Rectangle 1"/>
          <p:cNvSpPr/>
          <p:nvPr/>
        </p:nvSpPr>
        <p:spPr>
          <a:xfrm>
            <a:off x="1737720" y="254160"/>
            <a:ext cx="8715960" cy="6352920"/>
          </a:xfrm>
          <a:prstGeom prst="rect">
            <a:avLst/>
          </a:prstGeom>
          <a:noFill/>
          <a:ln w="38100">
            <a:solidFill>
              <a:srgbClr val="293642"/>
            </a:solidFill>
          </a:ln>
        </p:spPr>
        <p:style>
          <a:lnRef idx="2">
            <a:schemeClr val="accent1">
              <a:shade val="50000"/>
            </a:schemeClr>
          </a:lnRef>
          <a:fillRef idx="1">
            <a:schemeClr val="accent1"/>
          </a:fillRef>
          <a:effectRef idx="0">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2" name="PlaceHolder 1"/>
          <p:cNvSpPr>
            <a:spLocks noGrp="1"/>
          </p:cNvSpPr>
          <p:nvPr>
            <p:ph type="sldNum" idx="2"/>
          </p:nvPr>
        </p:nvSpPr>
        <p:spPr/>
        <p:txBody>
          <a:bodyPr/>
          <a:p>
            <a:fld id="{F900F7A5-9ACF-4B30-8ABE-BC1B93FDBD83}" type="slidenum">
              <a:t>26</a:t>
            </a:fld>
          </a:p>
        </p:txBody>
      </p:sp>
    </p:spTree>
  </p:cSld>
  <p:transition spd="slow">
    <p:push dir="u"/>
  </p:transition>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11" name="Image 1" descr=""/>
          <p:cNvPicPr/>
          <p:nvPr/>
        </p:nvPicPr>
        <p:blipFill>
          <a:blip r:embed="rId1"/>
          <a:srcRect l="2691" t="0" r="8308" b="0"/>
          <a:stretch/>
        </p:blipFill>
        <p:spPr>
          <a:xfrm>
            <a:off x="1523880" y="0"/>
            <a:ext cx="9143280" cy="6857280"/>
          </a:xfrm>
          <a:prstGeom prst="rect">
            <a:avLst/>
          </a:prstGeom>
          <a:ln w="0">
            <a:noFill/>
          </a:ln>
        </p:spPr>
      </p:pic>
      <p:sp>
        <p:nvSpPr>
          <p:cNvPr id="312" name="ZoneTexte 2"/>
          <p:cNvSpPr/>
          <p:nvPr/>
        </p:nvSpPr>
        <p:spPr>
          <a:xfrm>
            <a:off x="1699920" y="106200"/>
            <a:ext cx="8420400" cy="2373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000" spc="-1" strike="noStrike">
                <a:solidFill>
                  <a:srgbClr val="293642"/>
                </a:solidFill>
                <a:latin typeface="Raleway"/>
                <a:ea typeface="DejaVu Sans"/>
              </a:rPr>
              <a:t>Michaël Porter : toutes les activités </a:t>
            </a:r>
            <a:endParaRPr b="0" lang="fr-FR" sz="3000" spc="-1" strike="noStrike">
              <a:solidFill>
                <a:srgbClr val="000000"/>
              </a:solidFill>
              <a:latin typeface="Calibri"/>
            </a:endParaRPr>
          </a:p>
          <a:p>
            <a:pPr>
              <a:lnSpc>
                <a:spcPct val="100000"/>
              </a:lnSpc>
              <a:buNone/>
            </a:pPr>
            <a:r>
              <a:rPr b="1" i="1" lang="fr-FR" sz="3000" spc="-1" strike="noStrike">
                <a:solidFill>
                  <a:srgbClr val="293642"/>
                </a:solidFill>
                <a:latin typeface="Raleway"/>
                <a:ea typeface="DejaVu Sans"/>
              </a:rPr>
              <a:t>de l’entreprise contribuent à la </a:t>
            </a:r>
            <a:endParaRPr b="0" lang="fr-FR" sz="3000" spc="-1" strike="noStrike">
              <a:solidFill>
                <a:srgbClr val="000000"/>
              </a:solidFill>
              <a:latin typeface="Calibri"/>
            </a:endParaRPr>
          </a:p>
          <a:p>
            <a:pPr>
              <a:lnSpc>
                <a:spcPct val="100000"/>
              </a:lnSpc>
              <a:buNone/>
            </a:pPr>
            <a:r>
              <a:rPr b="1" i="1" lang="fr-FR" sz="3000" spc="-1" strike="noStrike">
                <a:solidFill>
                  <a:srgbClr val="293642"/>
                </a:solidFill>
                <a:latin typeface="Raleway"/>
                <a:ea typeface="DejaVu Sans"/>
              </a:rPr>
              <a:t>création de valeur</a:t>
            </a:r>
            <a:br>
              <a:rPr sz="3000"/>
            </a:br>
            <a:br>
              <a:rPr sz="3000"/>
            </a:br>
            <a:endParaRPr b="0" lang="fr-FR" sz="3000" spc="-1" strike="noStrike">
              <a:solidFill>
                <a:srgbClr val="000000"/>
              </a:solidFill>
              <a:latin typeface="Calibri"/>
            </a:endParaRPr>
          </a:p>
        </p:txBody>
      </p:sp>
      <p:pic>
        <p:nvPicPr>
          <p:cNvPr id="313" name="Image 5" descr="Une image contenant texte&#10;&#10;Description générée automatiquement"/>
          <p:cNvPicPr/>
          <p:nvPr/>
        </p:nvPicPr>
        <p:blipFill>
          <a:blip r:embed="rId2"/>
          <a:srcRect l="17226" t="67477" r="39808" b="19068"/>
          <a:stretch/>
        </p:blipFill>
        <p:spPr>
          <a:xfrm>
            <a:off x="1864800" y="2037600"/>
            <a:ext cx="8461440" cy="3746160"/>
          </a:xfrm>
          <a:prstGeom prst="rect">
            <a:avLst/>
          </a:prstGeom>
          <a:ln w="0">
            <a:solidFill>
              <a:srgbClr val="293642"/>
            </a:solidFill>
          </a:ln>
        </p:spPr>
      </p:pic>
    </p:spTree>
  </p:cSld>
  <p:transition spd="slow">
    <p:push dir="u"/>
  </p:transition>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14" name="Image 1" descr=""/>
          <p:cNvPicPr/>
          <p:nvPr/>
        </p:nvPicPr>
        <p:blipFill>
          <a:blip r:embed="rId1"/>
          <a:srcRect l="2691" t="0" r="8308" b="0"/>
          <a:stretch/>
        </p:blipFill>
        <p:spPr>
          <a:xfrm>
            <a:off x="1523880" y="0"/>
            <a:ext cx="9143280" cy="6857280"/>
          </a:xfrm>
          <a:prstGeom prst="rect">
            <a:avLst/>
          </a:prstGeom>
          <a:ln w="0">
            <a:noFill/>
          </a:ln>
        </p:spPr>
      </p:pic>
      <p:sp>
        <p:nvSpPr>
          <p:cNvPr id="315" name="ZoneTexte 2"/>
          <p:cNvSpPr/>
          <p:nvPr/>
        </p:nvSpPr>
        <p:spPr>
          <a:xfrm>
            <a:off x="1699920" y="106200"/>
            <a:ext cx="8420400" cy="546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000" spc="-1" strike="noStrike">
                <a:solidFill>
                  <a:srgbClr val="293642"/>
                </a:solidFill>
                <a:latin typeface="Raleway"/>
                <a:ea typeface="DejaVu Sans"/>
              </a:rPr>
              <a:t>Le cycle de la valeur sociale</a:t>
            </a:r>
            <a:endParaRPr b="0" lang="fr-FR" sz="3000" spc="-1" strike="noStrike">
              <a:solidFill>
                <a:srgbClr val="000000"/>
              </a:solidFill>
              <a:latin typeface="Calibri"/>
            </a:endParaRPr>
          </a:p>
        </p:txBody>
      </p:sp>
      <p:pic>
        <p:nvPicPr>
          <p:cNvPr id="316" name="Image 5" descr="Une image contenant texte&#10;&#10;Description générée automatiquement"/>
          <p:cNvPicPr/>
          <p:nvPr/>
        </p:nvPicPr>
        <p:blipFill>
          <a:blip r:embed="rId2"/>
          <a:srcRect l="16788" t="41592" r="27656" b="41015"/>
          <a:stretch/>
        </p:blipFill>
        <p:spPr>
          <a:xfrm>
            <a:off x="1864800" y="2037600"/>
            <a:ext cx="8461440" cy="3746160"/>
          </a:xfrm>
          <a:prstGeom prst="rect">
            <a:avLst/>
          </a:prstGeom>
          <a:ln w="0">
            <a:solidFill>
              <a:srgbClr val="293642"/>
            </a:solidFill>
          </a:ln>
        </p:spPr>
      </p:pic>
    </p:spTree>
  </p:cSld>
  <p:transition spd="slow">
    <p:push dir="u"/>
  </p:transition>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17" name="Image 1" descr=""/>
          <p:cNvPicPr/>
          <p:nvPr/>
        </p:nvPicPr>
        <p:blipFill>
          <a:blip r:embed="rId1"/>
          <a:srcRect l="2691" t="0" r="8308" b="0"/>
          <a:stretch/>
        </p:blipFill>
        <p:spPr>
          <a:xfrm>
            <a:off x="1523880" y="0"/>
            <a:ext cx="9143280" cy="6857280"/>
          </a:xfrm>
          <a:prstGeom prst="rect">
            <a:avLst/>
          </a:prstGeom>
          <a:ln w="0">
            <a:noFill/>
          </a:ln>
        </p:spPr>
      </p:pic>
      <p:sp>
        <p:nvSpPr>
          <p:cNvPr id="318" name="ZoneTexte 2"/>
          <p:cNvSpPr/>
          <p:nvPr/>
        </p:nvSpPr>
        <p:spPr>
          <a:xfrm>
            <a:off x="1699920" y="106200"/>
            <a:ext cx="8420400" cy="10033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fr-FR" sz="3000" spc="-1" strike="noStrike">
                <a:solidFill>
                  <a:srgbClr val="293642"/>
                </a:solidFill>
                <a:latin typeface="Raleway"/>
                <a:ea typeface="DejaVu Sans"/>
              </a:rPr>
              <a:t>La chaîne de valeur de l’animation </a:t>
            </a:r>
            <a:endParaRPr b="0" lang="fr-FR" sz="3000" spc="-1" strike="noStrike">
              <a:solidFill>
                <a:srgbClr val="000000"/>
              </a:solidFill>
              <a:latin typeface="Calibri"/>
            </a:endParaRPr>
          </a:p>
          <a:p>
            <a:pPr>
              <a:lnSpc>
                <a:spcPct val="100000"/>
              </a:lnSpc>
              <a:buNone/>
            </a:pPr>
            <a:r>
              <a:rPr b="1" i="1" lang="fr-FR" sz="3000" spc="-1" strike="noStrike">
                <a:solidFill>
                  <a:srgbClr val="293642"/>
                </a:solidFill>
                <a:latin typeface="Raleway"/>
                <a:ea typeface="DejaVu Sans"/>
              </a:rPr>
              <a:t>de la vie sociale</a:t>
            </a:r>
            <a:endParaRPr b="0" lang="fr-FR" sz="3000" spc="-1" strike="noStrike">
              <a:solidFill>
                <a:srgbClr val="000000"/>
              </a:solidFill>
              <a:latin typeface="Calibri"/>
            </a:endParaRPr>
          </a:p>
        </p:txBody>
      </p:sp>
      <p:sp>
        <p:nvSpPr>
          <p:cNvPr id="319" name="Rectangle : coins arrondis 6"/>
          <p:cNvSpPr/>
          <p:nvPr/>
        </p:nvSpPr>
        <p:spPr>
          <a:xfrm>
            <a:off x="2358720" y="2435760"/>
            <a:ext cx="2415960" cy="395640"/>
          </a:xfrm>
          <a:prstGeom prst="roundRect">
            <a:avLst>
              <a:gd name="adj" fmla="val 16667"/>
            </a:avLst>
          </a:prstGeom>
          <a:solidFill>
            <a:schemeClr val="accent2">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La veille sur les signaux faibles et le repérage des besoins</a:t>
            </a:r>
            <a:endParaRPr b="0" lang="fr-FR" sz="1050" spc="-1" strike="noStrike">
              <a:solidFill>
                <a:srgbClr val="000000"/>
              </a:solidFill>
              <a:latin typeface="Calibri"/>
            </a:endParaRPr>
          </a:p>
        </p:txBody>
      </p:sp>
      <p:sp>
        <p:nvSpPr>
          <p:cNvPr id="320" name="Rectangle : coins arrondis 7"/>
          <p:cNvSpPr/>
          <p:nvPr/>
        </p:nvSpPr>
        <p:spPr>
          <a:xfrm>
            <a:off x="2358720" y="2863440"/>
            <a:ext cx="2415960" cy="395640"/>
          </a:xfrm>
          <a:prstGeom prst="roundRect">
            <a:avLst>
              <a:gd name="adj" fmla="val 16667"/>
            </a:avLst>
          </a:prstGeom>
          <a:solidFill>
            <a:schemeClr val="accent2">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L’inscription dans une dynamique locale (partenariats)</a:t>
            </a:r>
            <a:endParaRPr b="0" lang="fr-FR" sz="1050" spc="-1" strike="noStrike">
              <a:solidFill>
                <a:srgbClr val="000000"/>
              </a:solidFill>
              <a:latin typeface="Calibri"/>
            </a:endParaRPr>
          </a:p>
        </p:txBody>
      </p:sp>
      <p:sp>
        <p:nvSpPr>
          <p:cNvPr id="321" name="Rectangle : coins arrondis 8"/>
          <p:cNvSpPr/>
          <p:nvPr/>
        </p:nvSpPr>
        <p:spPr>
          <a:xfrm>
            <a:off x="2358720" y="3298320"/>
            <a:ext cx="2415960" cy="372600"/>
          </a:xfrm>
          <a:prstGeom prst="roundRect">
            <a:avLst>
              <a:gd name="adj" fmla="val 16667"/>
            </a:avLst>
          </a:prstGeom>
          <a:solidFill>
            <a:schemeClr val="accent2">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980" spc="-1" strike="noStrike">
                <a:solidFill>
                  <a:srgbClr val="ffffff"/>
                </a:solidFill>
                <a:latin typeface="Calibri"/>
                <a:ea typeface="Helvetica Neue Medium"/>
              </a:rPr>
              <a:t>L’implication des habitants dans les projets collectifs et la gouvernance du projet social</a:t>
            </a:r>
            <a:endParaRPr b="0" lang="fr-FR" sz="980" spc="-1" strike="noStrike">
              <a:solidFill>
                <a:srgbClr val="000000"/>
              </a:solidFill>
              <a:latin typeface="Calibri"/>
            </a:endParaRPr>
          </a:p>
        </p:txBody>
      </p:sp>
      <p:sp>
        <p:nvSpPr>
          <p:cNvPr id="322" name="Rectangle : coins arrondis 9"/>
          <p:cNvSpPr/>
          <p:nvPr/>
        </p:nvSpPr>
        <p:spPr>
          <a:xfrm>
            <a:off x="2358720" y="3705840"/>
            <a:ext cx="2415960" cy="395640"/>
          </a:xfrm>
          <a:prstGeom prst="roundRect">
            <a:avLst>
              <a:gd name="adj" fmla="val 16667"/>
            </a:avLst>
          </a:prstGeom>
          <a:solidFill>
            <a:schemeClr val="accent2">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L’accompagnement du pouvoir d’agir des habitants</a:t>
            </a:r>
            <a:endParaRPr b="0" lang="fr-FR" sz="1050" spc="-1" strike="noStrike">
              <a:solidFill>
                <a:srgbClr val="000000"/>
              </a:solidFill>
              <a:latin typeface="Calibri"/>
            </a:endParaRPr>
          </a:p>
        </p:txBody>
      </p:sp>
      <p:sp>
        <p:nvSpPr>
          <p:cNvPr id="323" name="Rectangle : coins arrondis 10"/>
          <p:cNvSpPr/>
          <p:nvPr/>
        </p:nvSpPr>
        <p:spPr>
          <a:xfrm>
            <a:off x="2358720" y="4136040"/>
            <a:ext cx="2415960" cy="395640"/>
          </a:xfrm>
          <a:prstGeom prst="roundRect">
            <a:avLst>
              <a:gd name="adj" fmla="val 16667"/>
            </a:avLst>
          </a:prstGeom>
          <a:solidFill>
            <a:schemeClr val="accent2">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L’accompagnement du développement professionnel des salariés</a:t>
            </a:r>
            <a:endParaRPr b="0" lang="fr-FR" sz="1050" spc="-1" strike="noStrike">
              <a:solidFill>
                <a:srgbClr val="000000"/>
              </a:solidFill>
              <a:latin typeface="Calibri"/>
            </a:endParaRPr>
          </a:p>
        </p:txBody>
      </p:sp>
      <p:sp>
        <p:nvSpPr>
          <p:cNvPr id="324" name="Virage 14"/>
          <p:cNvSpPr/>
          <p:nvPr/>
        </p:nvSpPr>
        <p:spPr>
          <a:xfrm flipH="1" rot="10800000">
            <a:off x="2477880" y="5050440"/>
            <a:ext cx="3059640" cy="222480"/>
          </a:xfrm>
          <a:prstGeom prst="bentArrow">
            <a:avLst>
              <a:gd name="adj1" fmla="val 25581"/>
              <a:gd name="adj2" fmla="val 25581"/>
              <a:gd name="adj3" fmla="val 19186"/>
              <a:gd name="adj4" fmla="val 43750"/>
            </a:avLst>
          </a:prstGeom>
          <a:solidFill>
            <a:schemeClr val="bg1"/>
          </a:solidFill>
          <a:ln w="57150">
            <a:solidFill>
              <a:srgbClr val="7c7c7c"/>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325" name="Demi-tour 15"/>
          <p:cNvSpPr/>
          <p:nvPr/>
        </p:nvSpPr>
        <p:spPr>
          <a:xfrm flipH="1" rot="5400000">
            <a:off x="6721200" y="3711600"/>
            <a:ext cx="3430440" cy="222480"/>
          </a:xfrm>
          <a:prstGeom prst="uturnArrow">
            <a:avLst>
              <a:gd name="adj1" fmla="val 28805"/>
              <a:gd name="adj2" fmla="val 25000"/>
              <a:gd name="adj3" fmla="val 16629"/>
              <a:gd name="adj4" fmla="val 43750"/>
              <a:gd name="adj5" fmla="val 91742"/>
            </a:avLst>
          </a:prstGeom>
          <a:solidFill>
            <a:schemeClr val="bg1"/>
          </a:solidFill>
          <a:ln w="38100">
            <a:solidFill>
              <a:srgbClr val="bf9000"/>
            </a:solidFill>
            <a:miter/>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326" name="Rectangle : coins arrondis 13"/>
          <p:cNvSpPr/>
          <p:nvPr/>
        </p:nvSpPr>
        <p:spPr>
          <a:xfrm>
            <a:off x="5538240" y="4671000"/>
            <a:ext cx="2415960" cy="1053720"/>
          </a:xfrm>
          <a:prstGeom prst="roundRect">
            <a:avLst>
              <a:gd name="adj" fmla="val 16667"/>
            </a:avLst>
          </a:prstGeom>
          <a:solidFill>
            <a:srgbClr val="ffffff"/>
          </a:solidFill>
          <a:ln w="38100">
            <a:solidFill>
              <a:srgbClr val="4472c4"/>
            </a:solidFill>
          </a:ln>
        </p:spPr>
        <p:style>
          <a:lnRef idx="2">
            <a:schemeClr val="accent1"/>
          </a:lnRef>
          <a:fillRef idx="1">
            <a:schemeClr val="lt1"/>
          </a:fillRef>
          <a:effectRef idx="0">
            <a:schemeClr val="accent1"/>
          </a:effectRef>
          <a:fontRef idx="minor"/>
        </p:style>
        <p:txBody>
          <a:bodyPr numCol="1" spcCol="38160" horzOverflow="overflow" vertOverflow="overflow" lIns="19080" rIns="19080" tIns="19080" bIns="19080" anchor="ctr">
            <a:spAutoFit/>
          </a:bodyPr>
          <a:p>
            <a:pPr algn="ctr">
              <a:lnSpc>
                <a:spcPct val="100000"/>
              </a:lnSpc>
              <a:buNone/>
            </a:pPr>
            <a:r>
              <a:rPr b="1" lang="fr-FR" sz="1200" spc="-1" strike="noStrike">
                <a:solidFill>
                  <a:srgbClr val="07080b"/>
                </a:solidFill>
                <a:latin typeface="Calibri"/>
                <a:ea typeface="Helvetica Neue Medium"/>
              </a:rPr>
              <a:t>Transformations pour les habitants</a:t>
            </a: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p:txBody>
      </p:sp>
      <p:sp>
        <p:nvSpPr>
          <p:cNvPr id="327" name="Rectangle : coins arrondis 14"/>
          <p:cNvSpPr/>
          <p:nvPr/>
        </p:nvSpPr>
        <p:spPr>
          <a:xfrm>
            <a:off x="5538240" y="4941000"/>
            <a:ext cx="2415960" cy="218520"/>
          </a:xfrm>
          <a:prstGeom prst="roundRect">
            <a:avLst>
              <a:gd name="adj" fmla="val 16667"/>
            </a:avLst>
          </a:prstGeom>
          <a:solidFill>
            <a:schemeClr val="accent1">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Le renforcement de l’inclusion</a:t>
            </a:r>
            <a:endParaRPr b="0" lang="fr-FR" sz="1050" spc="-1" strike="noStrike">
              <a:solidFill>
                <a:srgbClr val="000000"/>
              </a:solidFill>
              <a:latin typeface="Calibri"/>
            </a:endParaRPr>
          </a:p>
        </p:txBody>
      </p:sp>
      <p:sp>
        <p:nvSpPr>
          <p:cNvPr id="328" name="Rectangle : coins arrondis 15"/>
          <p:cNvSpPr/>
          <p:nvPr/>
        </p:nvSpPr>
        <p:spPr>
          <a:xfrm>
            <a:off x="5538240" y="5199480"/>
            <a:ext cx="2415960" cy="218520"/>
          </a:xfrm>
          <a:prstGeom prst="roundRect">
            <a:avLst>
              <a:gd name="adj" fmla="val 16667"/>
            </a:avLst>
          </a:prstGeom>
          <a:solidFill>
            <a:schemeClr val="accent1">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Le développement des liens sociaux</a:t>
            </a:r>
            <a:endParaRPr b="0" lang="fr-FR" sz="1050" spc="-1" strike="noStrike">
              <a:solidFill>
                <a:srgbClr val="000000"/>
              </a:solidFill>
              <a:latin typeface="Calibri"/>
            </a:endParaRPr>
          </a:p>
        </p:txBody>
      </p:sp>
      <p:sp>
        <p:nvSpPr>
          <p:cNvPr id="329" name="Rectangle : coins arrondis 16"/>
          <p:cNvSpPr/>
          <p:nvPr/>
        </p:nvSpPr>
        <p:spPr>
          <a:xfrm>
            <a:off x="5538240" y="5460480"/>
            <a:ext cx="2415960" cy="218520"/>
          </a:xfrm>
          <a:prstGeom prst="roundRect">
            <a:avLst>
              <a:gd name="adj" fmla="val 16667"/>
            </a:avLst>
          </a:prstGeom>
          <a:solidFill>
            <a:schemeClr val="accent1">
              <a:lumMod val="75000"/>
            </a:schemeClr>
          </a:solidFill>
          <a:ln w="12700">
            <a:noFill/>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ffffff"/>
                </a:solidFill>
                <a:latin typeface="Calibri"/>
                <a:ea typeface="Helvetica Neue Medium"/>
              </a:rPr>
              <a:t>L’épanouissement et l’émancipation</a:t>
            </a:r>
            <a:endParaRPr b="0" lang="fr-FR" sz="1050" spc="-1" strike="noStrike">
              <a:solidFill>
                <a:srgbClr val="000000"/>
              </a:solidFill>
              <a:latin typeface="Calibri"/>
            </a:endParaRPr>
          </a:p>
        </p:txBody>
      </p:sp>
      <p:sp>
        <p:nvSpPr>
          <p:cNvPr id="330" name="Rectangle : coins arrondis 17"/>
          <p:cNvSpPr/>
          <p:nvPr/>
        </p:nvSpPr>
        <p:spPr>
          <a:xfrm>
            <a:off x="7580520" y="3075120"/>
            <a:ext cx="2415960" cy="1255680"/>
          </a:xfrm>
          <a:prstGeom prst="roundRect">
            <a:avLst>
              <a:gd name="adj" fmla="val 16667"/>
            </a:avLst>
          </a:prstGeom>
          <a:solidFill>
            <a:schemeClr val="bg1"/>
          </a:solidFill>
          <a:ln>
            <a:solidFill>
              <a:srgbClr val="ffc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1" lang="fr-FR" sz="1200" spc="-1" strike="noStrike">
                <a:solidFill>
                  <a:srgbClr val="07080b"/>
                </a:solidFill>
                <a:latin typeface="Calibri"/>
                <a:ea typeface="Helvetica Neue Medium"/>
              </a:rPr>
              <a:t>Transformations sur la dynamique territoriale</a:t>
            </a: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p:txBody>
      </p:sp>
      <p:sp>
        <p:nvSpPr>
          <p:cNvPr id="331" name="Rectangle : coins arrondis 18"/>
          <p:cNvSpPr/>
          <p:nvPr/>
        </p:nvSpPr>
        <p:spPr>
          <a:xfrm>
            <a:off x="7580520" y="3520800"/>
            <a:ext cx="2415960" cy="218520"/>
          </a:xfrm>
          <a:prstGeom prst="roundRect">
            <a:avLst>
              <a:gd name="adj" fmla="val 16667"/>
            </a:avLst>
          </a:prstGeom>
          <a:solidFill>
            <a:schemeClr val="accent4"/>
          </a:solidFill>
          <a:ln>
            <a:solidFill>
              <a:srgbClr val="ffc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7080b"/>
                </a:solidFill>
                <a:latin typeface="Calibri"/>
                <a:ea typeface="Helvetica Neue Medium"/>
              </a:rPr>
              <a:t>Un territoire d’action publique transversale</a:t>
            </a:r>
            <a:endParaRPr b="0" lang="fr-FR" sz="1050" spc="-1" strike="noStrike">
              <a:solidFill>
                <a:srgbClr val="000000"/>
              </a:solidFill>
              <a:latin typeface="Calibri"/>
            </a:endParaRPr>
          </a:p>
        </p:txBody>
      </p:sp>
      <p:sp>
        <p:nvSpPr>
          <p:cNvPr id="332" name="Rectangle : coins arrondis 19"/>
          <p:cNvSpPr/>
          <p:nvPr/>
        </p:nvSpPr>
        <p:spPr>
          <a:xfrm>
            <a:off x="7583040" y="3771360"/>
            <a:ext cx="2415960" cy="218520"/>
          </a:xfrm>
          <a:prstGeom prst="roundRect">
            <a:avLst>
              <a:gd name="adj" fmla="val 16667"/>
            </a:avLst>
          </a:prstGeom>
          <a:solidFill>
            <a:schemeClr val="accent4"/>
          </a:solidFill>
          <a:ln>
            <a:solidFill>
              <a:srgbClr val="ffc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7080b"/>
                </a:solidFill>
                <a:latin typeface="Calibri"/>
                <a:ea typeface="Helvetica Neue Medium"/>
              </a:rPr>
              <a:t>Un territoire citoyen et actif</a:t>
            </a:r>
            <a:endParaRPr b="0" lang="fr-FR" sz="1050" spc="-1" strike="noStrike">
              <a:solidFill>
                <a:srgbClr val="000000"/>
              </a:solidFill>
              <a:latin typeface="Calibri"/>
            </a:endParaRPr>
          </a:p>
        </p:txBody>
      </p:sp>
      <p:sp>
        <p:nvSpPr>
          <p:cNvPr id="333" name="Rectangle : coins arrondis 20"/>
          <p:cNvSpPr/>
          <p:nvPr/>
        </p:nvSpPr>
        <p:spPr>
          <a:xfrm>
            <a:off x="7579080" y="4019760"/>
            <a:ext cx="2415960" cy="395640"/>
          </a:xfrm>
          <a:prstGeom prst="roundRect">
            <a:avLst>
              <a:gd name="adj" fmla="val 16667"/>
            </a:avLst>
          </a:prstGeom>
          <a:solidFill>
            <a:schemeClr val="accent4"/>
          </a:solidFill>
          <a:ln>
            <a:solidFill>
              <a:srgbClr val="ffc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7080b"/>
                </a:solidFill>
                <a:latin typeface="Calibri"/>
                <a:ea typeface="Helvetica Neue Medium"/>
              </a:rPr>
              <a:t>Un territoire coopératif et dynamique économiquement</a:t>
            </a:r>
            <a:endParaRPr b="0" lang="fr-FR" sz="1050" spc="-1" strike="noStrike">
              <a:solidFill>
                <a:srgbClr val="000000"/>
              </a:solidFill>
              <a:latin typeface="Calibri"/>
            </a:endParaRPr>
          </a:p>
        </p:txBody>
      </p:sp>
      <p:sp>
        <p:nvSpPr>
          <p:cNvPr id="334" name="Rectangle : coins arrondis 21"/>
          <p:cNvSpPr/>
          <p:nvPr/>
        </p:nvSpPr>
        <p:spPr>
          <a:xfrm>
            <a:off x="5472720" y="1676160"/>
            <a:ext cx="2535120" cy="1457280"/>
          </a:xfrm>
          <a:prstGeom prst="roundRect">
            <a:avLst>
              <a:gd name="adj" fmla="val 16667"/>
            </a:avLst>
          </a:prstGeom>
          <a:noFill/>
          <a:ln w="38100">
            <a:solidFill>
              <a:srgbClr val="7030a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1" lang="fr-FR" sz="1200" spc="-1" strike="noStrike">
                <a:solidFill>
                  <a:srgbClr val="07080b"/>
                </a:solidFill>
                <a:latin typeface="Calibri"/>
                <a:ea typeface="Helvetica Neue Medium"/>
              </a:rPr>
              <a:t>Transformations pour le CS et l’AVS</a:t>
            </a: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p:txBody>
      </p:sp>
      <p:sp>
        <p:nvSpPr>
          <p:cNvPr id="335" name="Rectangle : coins arrondis 22"/>
          <p:cNvSpPr/>
          <p:nvPr/>
        </p:nvSpPr>
        <p:spPr>
          <a:xfrm>
            <a:off x="5520240" y="1997280"/>
            <a:ext cx="2415960" cy="218520"/>
          </a:xfrm>
          <a:prstGeom prst="roundRect">
            <a:avLst>
              <a:gd name="adj" fmla="val 16667"/>
            </a:avLst>
          </a:prstGeom>
          <a:solidFill>
            <a:srgbClr val="7030a0"/>
          </a:solidFill>
          <a:ln>
            <a:solidFill>
              <a:srgbClr val="000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00000"/>
                </a:solidFill>
                <a:latin typeface="Calibri"/>
                <a:ea typeface="Helvetica Neue Medium"/>
              </a:rPr>
              <a:t>Le développement pro des équipes</a:t>
            </a:r>
            <a:endParaRPr b="0" lang="fr-FR" sz="1050" spc="-1" strike="noStrike">
              <a:solidFill>
                <a:srgbClr val="000000"/>
              </a:solidFill>
              <a:latin typeface="Calibri"/>
            </a:endParaRPr>
          </a:p>
        </p:txBody>
      </p:sp>
      <p:sp>
        <p:nvSpPr>
          <p:cNvPr id="336" name="Rectangle : coins arrondis 23"/>
          <p:cNvSpPr/>
          <p:nvPr/>
        </p:nvSpPr>
        <p:spPr>
          <a:xfrm>
            <a:off x="5520240" y="2251440"/>
            <a:ext cx="2415960" cy="395640"/>
          </a:xfrm>
          <a:prstGeom prst="roundRect">
            <a:avLst>
              <a:gd name="adj" fmla="val 16667"/>
            </a:avLst>
          </a:prstGeom>
          <a:solidFill>
            <a:srgbClr val="7030a0"/>
          </a:solidFill>
          <a:ln>
            <a:solidFill>
              <a:srgbClr val="000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00000"/>
                </a:solidFill>
                <a:latin typeface="Calibri"/>
                <a:ea typeface="Helvetica Neue Medium"/>
              </a:rPr>
              <a:t>Le renforcement de l’investissement des bénévoles dans le projet social</a:t>
            </a:r>
            <a:endParaRPr b="0" lang="fr-FR" sz="1050" spc="-1" strike="noStrike">
              <a:solidFill>
                <a:srgbClr val="000000"/>
              </a:solidFill>
              <a:latin typeface="Calibri"/>
            </a:endParaRPr>
          </a:p>
        </p:txBody>
      </p:sp>
      <p:sp>
        <p:nvSpPr>
          <p:cNvPr id="337" name="Rectangle : coins arrondis 24"/>
          <p:cNvSpPr/>
          <p:nvPr/>
        </p:nvSpPr>
        <p:spPr>
          <a:xfrm>
            <a:off x="5508720" y="2678400"/>
            <a:ext cx="2415960" cy="395640"/>
          </a:xfrm>
          <a:prstGeom prst="roundRect">
            <a:avLst>
              <a:gd name="adj" fmla="val 16667"/>
            </a:avLst>
          </a:prstGeom>
          <a:solidFill>
            <a:srgbClr val="7030a0"/>
          </a:solidFill>
          <a:ln>
            <a:solidFill>
              <a:srgbClr val="000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00000"/>
                </a:solidFill>
                <a:latin typeface="Calibri"/>
                <a:ea typeface="Helvetica Neue Medium"/>
              </a:rPr>
              <a:t>Le renforcement de la place de l’AVS dans les politiques publiques territoriales</a:t>
            </a:r>
            <a:endParaRPr b="0" lang="fr-FR" sz="1050" spc="-1" strike="noStrike">
              <a:solidFill>
                <a:srgbClr val="000000"/>
              </a:solidFill>
              <a:latin typeface="Calibri"/>
            </a:endParaRPr>
          </a:p>
        </p:txBody>
      </p:sp>
      <p:sp>
        <p:nvSpPr>
          <p:cNvPr id="338" name="Rectangle : coins arrondis 25"/>
          <p:cNvSpPr/>
          <p:nvPr/>
        </p:nvSpPr>
        <p:spPr>
          <a:xfrm>
            <a:off x="2299320" y="1945440"/>
            <a:ext cx="2535120" cy="2659680"/>
          </a:xfrm>
          <a:prstGeom prst="roundRect">
            <a:avLst>
              <a:gd name="adj" fmla="val 16667"/>
            </a:avLst>
          </a:prstGeom>
          <a:noFill/>
          <a:ln w="57150">
            <a:solidFill>
              <a:srgbClr val="7c7c7c"/>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1" lang="fr-FR" sz="1200" spc="-1" strike="noStrike">
                <a:solidFill>
                  <a:srgbClr val="07080b"/>
                </a:solidFill>
                <a:latin typeface="Calibri"/>
                <a:ea typeface="Helvetica Neue Medium"/>
              </a:rPr>
              <a:t>Les fonctions-support de l’AVS</a:t>
            </a: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a:p>
            <a:pPr algn="ctr">
              <a:lnSpc>
                <a:spcPct val="100000"/>
              </a:lnSpc>
              <a:buNone/>
            </a:pPr>
            <a:endParaRPr b="0" lang="fr-FR" sz="1200" spc="-1" strike="noStrike">
              <a:solidFill>
                <a:srgbClr val="000000"/>
              </a:solidFill>
              <a:latin typeface="Calibri"/>
            </a:endParaRPr>
          </a:p>
        </p:txBody>
      </p:sp>
      <p:sp>
        <p:nvSpPr>
          <p:cNvPr id="339" name="ZoneTexte 26"/>
          <p:cNvSpPr/>
          <p:nvPr/>
        </p:nvSpPr>
        <p:spPr>
          <a:xfrm>
            <a:off x="2153880" y="4998600"/>
            <a:ext cx="790560" cy="219960"/>
          </a:xfrm>
          <a:prstGeom prst="rect">
            <a:avLst/>
          </a:prstGeom>
          <a:solidFill>
            <a:schemeClr val="bg1"/>
          </a:solidFill>
          <a:ln w="38100">
            <a:solidFill>
              <a:srgbClr val="ff0000"/>
            </a:solidFill>
            <a:miter/>
          </a:ln>
        </p:spPr>
        <p:style>
          <a:lnRef idx="0"/>
          <a:fillRef idx="0"/>
          <a:effectRef idx="0"/>
          <a:fontRef idx="minor"/>
        </p:style>
        <p:txBody>
          <a:bodyPr numCol="1" spcCol="38160" wrap="none" horzOverflow="overflow" vertOverflow="overflow" lIns="19080" rIns="19080" tIns="19080" bIns="19080" anchor="ctr">
            <a:spAutoFit/>
          </a:bodyPr>
          <a:p>
            <a:pPr algn="ctr">
              <a:lnSpc>
                <a:spcPct val="100000"/>
              </a:lnSpc>
              <a:buNone/>
            </a:pPr>
            <a:r>
              <a:rPr b="1" i="1" lang="fr-FR" sz="1200" spc="-1" strike="noStrike">
                <a:solidFill>
                  <a:srgbClr val="ff0000"/>
                </a:solidFill>
                <a:latin typeface="Calibri"/>
                <a:ea typeface="DejaVu Sans"/>
              </a:rPr>
              <a:t>Comment ? </a:t>
            </a:r>
            <a:endParaRPr b="0" lang="fr-FR" sz="1200" spc="-1" strike="noStrike">
              <a:solidFill>
                <a:srgbClr val="000000"/>
              </a:solidFill>
              <a:latin typeface="Calibri"/>
            </a:endParaRPr>
          </a:p>
        </p:txBody>
      </p:sp>
      <p:sp>
        <p:nvSpPr>
          <p:cNvPr id="340" name="ZoneTexte 27"/>
          <p:cNvSpPr/>
          <p:nvPr/>
        </p:nvSpPr>
        <p:spPr>
          <a:xfrm>
            <a:off x="6018120" y="4093920"/>
            <a:ext cx="924480" cy="219960"/>
          </a:xfrm>
          <a:prstGeom prst="rect">
            <a:avLst/>
          </a:prstGeom>
          <a:solidFill>
            <a:schemeClr val="bg1"/>
          </a:solidFill>
          <a:ln w="38100">
            <a:solidFill>
              <a:srgbClr val="ff0000"/>
            </a:solidFill>
            <a:miter/>
          </a:ln>
        </p:spPr>
        <p:style>
          <a:lnRef idx="0"/>
          <a:fillRef idx="0"/>
          <a:effectRef idx="0"/>
          <a:fontRef idx="minor"/>
        </p:style>
        <p:txBody>
          <a:bodyPr numCol="1" spcCol="38160" horzOverflow="overflow" vertOverflow="overflow" lIns="19080" rIns="19080" tIns="19080" bIns="19080" anchor="ctr">
            <a:spAutoFit/>
          </a:bodyPr>
          <a:p>
            <a:pPr algn="ctr">
              <a:lnSpc>
                <a:spcPct val="100000"/>
              </a:lnSpc>
              <a:buNone/>
            </a:pPr>
            <a:r>
              <a:rPr b="1" i="1" lang="fr-FR" sz="1200" spc="-1" strike="noStrike">
                <a:solidFill>
                  <a:srgbClr val="ff0000"/>
                </a:solidFill>
                <a:latin typeface="Calibri"/>
                <a:ea typeface="DejaVu Sans"/>
              </a:rPr>
              <a:t>Quoi ? </a:t>
            </a:r>
            <a:endParaRPr b="0" lang="fr-FR" sz="1200" spc="-1" strike="noStrike">
              <a:solidFill>
                <a:srgbClr val="000000"/>
              </a:solidFill>
              <a:latin typeface="Calibri"/>
            </a:endParaRPr>
          </a:p>
        </p:txBody>
      </p:sp>
      <p:sp>
        <p:nvSpPr>
          <p:cNvPr id="341" name="Connecteur droit avec flèche 28"/>
          <p:cNvSpPr/>
          <p:nvPr/>
        </p:nvSpPr>
        <p:spPr>
          <a:xfrm flipV="1">
            <a:off x="6480720" y="3020760"/>
            <a:ext cx="265320" cy="1070280"/>
          </a:xfrm>
          <a:custGeom>
            <a:avLst/>
            <a:gdLst>
              <a:gd name="textAreaLeft" fmla="*/ 0 w 265320"/>
              <a:gd name="textAreaRight" fmla="*/ 265680 w 265320"/>
              <a:gd name="textAreaTop" fmla="*/ -360 h 1070280"/>
              <a:gd name="textAreaBottom" fmla="*/ 1070280 h 1070280"/>
            </a:gdLst>
            <a:ahLst/>
            <a:rect l="textAreaLeft" t="textAreaTop" r="textAreaRight" b="textAreaBottom"/>
            <a:pathLst>
              <a:path w="21600" h="21600">
                <a:moveTo>
                  <a:pt x="0" y="0"/>
                </a:moveTo>
                <a:lnTo>
                  <a:pt x="21600" y="21600"/>
                </a:lnTo>
              </a:path>
            </a:pathLst>
          </a:custGeom>
          <a:noFill/>
          <a:ln w="60325">
            <a:solidFill>
              <a:srgbClr val="ff00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342" name="Connecteur droit avec flèche 29"/>
          <p:cNvSpPr/>
          <p:nvPr/>
        </p:nvSpPr>
        <p:spPr>
          <a:xfrm flipV="1">
            <a:off x="6943320" y="3880440"/>
            <a:ext cx="639000" cy="322200"/>
          </a:xfrm>
          <a:custGeom>
            <a:avLst/>
            <a:gdLst>
              <a:gd name="textAreaLeft" fmla="*/ 0 w 639000"/>
              <a:gd name="textAreaRight" fmla="*/ 639360 w 639000"/>
              <a:gd name="textAreaTop" fmla="*/ -360 h 322200"/>
              <a:gd name="textAreaBottom" fmla="*/ 322200 h 322200"/>
            </a:gdLst>
            <a:ahLst/>
            <a:rect l="textAreaLeft" t="textAreaTop" r="textAreaRight" b="textAreaBottom"/>
            <a:pathLst>
              <a:path w="21600" h="21600">
                <a:moveTo>
                  <a:pt x="0" y="0"/>
                </a:moveTo>
                <a:lnTo>
                  <a:pt x="21600" y="21600"/>
                </a:lnTo>
              </a:path>
            </a:pathLst>
          </a:custGeom>
          <a:noFill/>
          <a:ln w="60325">
            <a:solidFill>
              <a:srgbClr val="ff00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343" name="Connecteur droit avec flèche 30"/>
          <p:cNvSpPr/>
          <p:nvPr/>
        </p:nvSpPr>
        <p:spPr>
          <a:xfrm>
            <a:off x="6480720" y="4315680"/>
            <a:ext cx="265320" cy="350280"/>
          </a:xfrm>
          <a:custGeom>
            <a:avLst/>
            <a:gdLst>
              <a:gd name="textAreaLeft" fmla="*/ 0 w 265320"/>
              <a:gd name="textAreaRight" fmla="*/ 265680 w 265320"/>
              <a:gd name="textAreaTop" fmla="*/ 0 h 350280"/>
              <a:gd name="textAreaBottom" fmla="*/ 350640 h 350280"/>
            </a:gdLst>
            <a:ahLst/>
            <a:rect l="textAreaLeft" t="textAreaTop" r="textAreaRight" b="textAreaBottom"/>
            <a:pathLst>
              <a:path w="21600" h="21600">
                <a:moveTo>
                  <a:pt x="0" y="0"/>
                </a:moveTo>
                <a:lnTo>
                  <a:pt x="21600" y="21600"/>
                </a:lnTo>
              </a:path>
            </a:pathLst>
          </a:custGeom>
          <a:noFill/>
          <a:ln w="60325">
            <a:solidFill>
              <a:srgbClr val="ff0000"/>
            </a:solidFill>
            <a:miter/>
            <a:tailEnd len="med" type="triangle" w="med"/>
          </a:ln>
        </p:spPr>
        <p:style>
          <a:lnRef idx="0"/>
          <a:fillRef idx="0"/>
          <a:effectRef idx="0"/>
          <a:fontRef idx="minor"/>
        </p:style>
        <p:txBody>
          <a:bodyPr lIns="90000" rIns="90000" tIns="45000" bIns="45000" anchor="t">
            <a:noAutofit/>
          </a:bodyPr>
          <a:p>
            <a:endParaRPr b="0" lang="fr-FR" sz="1800" spc="-1" strike="noStrike">
              <a:solidFill>
                <a:srgbClr val="000000"/>
              </a:solidFill>
              <a:latin typeface="Calibri"/>
            </a:endParaRPr>
          </a:p>
        </p:txBody>
      </p:sp>
      <p:sp>
        <p:nvSpPr>
          <p:cNvPr id="344" name="Rectangle : coins arrondis 31"/>
          <p:cNvSpPr/>
          <p:nvPr/>
        </p:nvSpPr>
        <p:spPr>
          <a:xfrm>
            <a:off x="7576920" y="4451760"/>
            <a:ext cx="2415960" cy="218520"/>
          </a:xfrm>
          <a:prstGeom prst="roundRect">
            <a:avLst>
              <a:gd name="adj" fmla="val 16667"/>
            </a:avLst>
          </a:prstGeom>
          <a:solidFill>
            <a:schemeClr val="accent4"/>
          </a:solidFill>
          <a:ln>
            <a:solidFill>
              <a:srgbClr val="ffc000"/>
            </a:solidFill>
          </a:ln>
        </p:spPr>
        <p:style>
          <a:lnRef idx="2">
            <a:schemeClr val="accent4"/>
          </a:lnRef>
          <a:fillRef idx="1">
            <a:schemeClr val="lt1"/>
          </a:fillRef>
          <a:effectRef idx="0">
            <a:schemeClr val="accent4"/>
          </a:effectRef>
          <a:fontRef idx="minor"/>
        </p:style>
        <p:txBody>
          <a:bodyPr numCol="1" spcCol="38160" horzOverflow="overflow" vertOverflow="overflow" lIns="19080" rIns="19080" tIns="19080" bIns="19080" anchor="ctr">
            <a:spAutoFit/>
          </a:bodyPr>
          <a:p>
            <a:pPr algn="ctr">
              <a:lnSpc>
                <a:spcPct val="100000"/>
              </a:lnSpc>
              <a:buNone/>
            </a:pPr>
            <a:r>
              <a:rPr b="0" lang="fr-FR" sz="1050" spc="-1" strike="noStrike">
                <a:solidFill>
                  <a:srgbClr val="07080b"/>
                </a:solidFill>
                <a:latin typeface="Calibri"/>
                <a:ea typeface="Helvetica Neue Medium"/>
              </a:rPr>
              <a:t>La transition écologique locale</a:t>
            </a:r>
            <a:endParaRPr b="0" lang="fr-FR" sz="1050" spc="-1" strike="noStrike">
              <a:solidFill>
                <a:srgbClr val="000000"/>
              </a:solidFill>
              <a:latin typeface="Calibri"/>
            </a:endParaRPr>
          </a:p>
        </p:txBody>
      </p:sp>
      <p:sp>
        <p:nvSpPr>
          <p:cNvPr id="345" name="Ellipse 32"/>
          <p:cNvSpPr/>
          <p:nvPr/>
        </p:nvSpPr>
        <p:spPr>
          <a:xfrm>
            <a:off x="3215160" y="5026680"/>
            <a:ext cx="1384920" cy="828720"/>
          </a:xfrm>
          <a:prstGeom prst="ellipse">
            <a:avLst/>
          </a:prstGeom>
          <a:solidFill>
            <a:srgbClr val="ffc000"/>
          </a:solidFill>
          <a:ln w="38100">
            <a:noFill/>
          </a:ln>
        </p:spPr>
        <p:style>
          <a:lnRef idx="2">
            <a:schemeClr val="accent2"/>
          </a:lnRef>
          <a:fillRef idx="1">
            <a:schemeClr val="lt1"/>
          </a:fillRef>
          <a:effectRef idx="0">
            <a:schemeClr val="accent2"/>
          </a:effectRef>
          <a:fontRef idx="minor"/>
        </p:style>
        <p:txBody>
          <a:bodyPr numCol="1" spcCol="38160" horzOverflow="overflow" vertOverflow="overflow" lIns="19080" rIns="19080" tIns="19080" bIns="19080" anchor="ctr">
            <a:spAutoFit/>
          </a:bodyPr>
          <a:p>
            <a:pPr algn="ctr">
              <a:lnSpc>
                <a:spcPct val="100000"/>
              </a:lnSpc>
              <a:buNone/>
            </a:pPr>
            <a:r>
              <a:rPr b="1" lang="fr-FR" sz="1200" spc="-1" strike="noStrike">
                <a:solidFill>
                  <a:srgbClr val="07080b"/>
                </a:solidFill>
                <a:latin typeface="Calibri"/>
                <a:ea typeface="Helvetica Neue Medium"/>
              </a:rPr>
              <a:t>Actions principales évaluées</a:t>
            </a:r>
            <a:endParaRPr b="0" lang="fr-FR" sz="1200" spc="-1" strike="noStrike">
              <a:solidFill>
                <a:srgbClr val="000000"/>
              </a:solidFill>
              <a:latin typeface="Calibri"/>
            </a:endParaRPr>
          </a:p>
        </p:txBody>
      </p:sp>
    </p:spTree>
  </p:cSld>
  <p:transition spd="slow">
    <p:push dir="u"/>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7" name="Image 1" descr=""/>
          <p:cNvPicPr/>
          <p:nvPr/>
        </p:nvPicPr>
        <p:blipFill>
          <a:blip r:embed="rId1"/>
          <a:srcRect l="2691" t="0" r="8308" b="0"/>
          <a:stretch/>
        </p:blipFill>
        <p:spPr>
          <a:xfrm>
            <a:off x="1523880" y="0"/>
            <a:ext cx="9143280" cy="6857280"/>
          </a:xfrm>
          <a:prstGeom prst="rect">
            <a:avLst/>
          </a:prstGeom>
          <a:ln w="0">
            <a:noFill/>
          </a:ln>
        </p:spPr>
      </p:pic>
      <p:sp>
        <p:nvSpPr>
          <p:cNvPr id="98" name="ZoneTexte 2"/>
          <p:cNvSpPr/>
          <p:nvPr/>
        </p:nvSpPr>
        <p:spPr>
          <a:xfrm>
            <a:off x="1204200" y="106200"/>
            <a:ext cx="650736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Une démographie dynamique</a:t>
            </a:r>
            <a:endParaRPr b="0" lang="fr-FR" sz="3000" spc="-1" strike="noStrike">
              <a:solidFill>
                <a:srgbClr val="000000"/>
              </a:solidFill>
              <a:latin typeface="Calibri"/>
            </a:endParaRPr>
          </a:p>
        </p:txBody>
      </p:sp>
      <p:sp>
        <p:nvSpPr>
          <p:cNvPr id="99" name="TextBox 1"/>
          <p:cNvSpPr/>
          <p:nvPr/>
        </p:nvSpPr>
        <p:spPr>
          <a:xfrm>
            <a:off x="1823040" y="2837880"/>
            <a:ext cx="855612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En moyenne </a:t>
            </a:r>
            <a:r>
              <a:rPr b="1" i="1" lang="fr-FR" sz="1800" spc="-1" strike="noStrike">
                <a:solidFill>
                  <a:srgbClr val="293642"/>
                </a:solidFill>
                <a:latin typeface="Raleway"/>
                <a:ea typeface="DejaVu Sans"/>
              </a:rPr>
              <a:t>70 000 créations d’associations par an </a:t>
            </a:r>
            <a:r>
              <a:rPr b="0" lang="fr-FR" sz="1800" spc="-1" strike="noStrike">
                <a:solidFill>
                  <a:srgbClr val="293642"/>
                </a:solidFill>
                <a:latin typeface="Raleway"/>
                <a:ea typeface="DejaVu Sans"/>
              </a:rPr>
              <a:t>(avant la crise du COVID). </a:t>
            </a:r>
            <a:endParaRPr b="0" lang="fr-FR" sz="1800" spc="-1" strike="noStrike">
              <a:solidFill>
                <a:srgbClr val="000000"/>
              </a:solidFill>
              <a:latin typeface="Calibri"/>
            </a:endParaRPr>
          </a:p>
        </p:txBody>
      </p:sp>
      <p:sp>
        <p:nvSpPr>
          <p:cNvPr id="100" name="TextBox 1"/>
          <p:cNvSpPr/>
          <p:nvPr/>
        </p:nvSpPr>
        <p:spPr>
          <a:xfrm>
            <a:off x="1908720" y="4365720"/>
            <a:ext cx="838476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Soit un taux de croissance annuel moyen de </a:t>
            </a:r>
            <a:r>
              <a:rPr b="1" i="1" lang="fr-FR" sz="1800" spc="-1" strike="noStrike">
                <a:solidFill>
                  <a:srgbClr val="293642"/>
                </a:solidFill>
                <a:latin typeface="Raleway"/>
                <a:ea typeface="DejaVu Sans"/>
              </a:rPr>
              <a:t>2,4 % </a:t>
            </a:r>
            <a:r>
              <a:rPr b="0" lang="fr-FR" sz="1800" spc="-1" strike="noStrike">
                <a:solidFill>
                  <a:srgbClr val="293642"/>
                </a:solidFill>
                <a:latin typeface="Raleway"/>
                <a:ea typeface="DejaVu Sans"/>
              </a:rPr>
              <a:t>entre 2011 et 2017.</a:t>
            </a:r>
            <a:endParaRPr b="0" lang="fr-FR" sz="1800" spc="-1" strike="noStrike">
              <a:solidFill>
                <a:srgbClr val="000000"/>
              </a:solidFill>
              <a:latin typeface="Calibri"/>
            </a:endParaRPr>
          </a:p>
        </p:txBody>
      </p:sp>
      <p:sp>
        <p:nvSpPr>
          <p:cNvPr id="101" name="TextBox 1"/>
          <p:cNvSpPr/>
          <p:nvPr/>
        </p:nvSpPr>
        <p:spPr>
          <a:xfrm>
            <a:off x="1367640" y="3602160"/>
            <a:ext cx="946728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Comme il en meurt aussi, en moyenne </a:t>
            </a:r>
            <a:r>
              <a:rPr b="1" i="1" lang="fr-FR" sz="1800" spc="-1" strike="noStrike">
                <a:solidFill>
                  <a:srgbClr val="293642"/>
                </a:solidFill>
                <a:latin typeface="Raleway"/>
                <a:ea typeface="DejaVu Sans"/>
              </a:rPr>
              <a:t>33 000 associations supplémentaires </a:t>
            </a:r>
            <a:r>
              <a:rPr b="0" lang="fr-FR" sz="1800" spc="-1" strike="noStrike">
                <a:solidFill>
                  <a:srgbClr val="293642"/>
                </a:solidFill>
                <a:latin typeface="Raleway"/>
                <a:ea typeface="DejaVu Sans"/>
              </a:rPr>
              <a:t>par an.</a:t>
            </a:r>
            <a:endParaRPr b="0" lang="fr-FR" sz="1800" spc="-1" strike="noStrike">
              <a:solidFill>
                <a:srgbClr val="000000"/>
              </a:solidFill>
              <a:latin typeface="Calibri"/>
            </a:endParaRPr>
          </a:p>
        </p:txBody>
      </p:sp>
      <p:sp>
        <p:nvSpPr>
          <p:cNvPr id="102" name="TextBox 1"/>
          <p:cNvSpPr/>
          <p:nvPr/>
        </p:nvSpPr>
        <p:spPr>
          <a:xfrm>
            <a:off x="5935680" y="5760720"/>
            <a:ext cx="46177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r">
              <a:lnSpc>
                <a:spcPct val="100000"/>
              </a:lnSpc>
              <a:spcAft>
                <a:spcPts val="1199"/>
              </a:spcAft>
              <a:buNone/>
            </a:pPr>
            <a:r>
              <a:rPr b="0" lang="fr-FR" sz="5000" spc="-1" strike="noStrike">
                <a:solidFill>
                  <a:srgbClr val="6db4c6"/>
                </a:solidFill>
                <a:latin typeface="Raleway Black"/>
                <a:ea typeface="DejaVu Sans"/>
              </a:rPr>
              <a:t>24 millions</a:t>
            </a:r>
            <a:endParaRPr b="0" lang="fr-FR" sz="5000" spc="-1" strike="noStrike">
              <a:solidFill>
                <a:srgbClr val="000000"/>
              </a:solidFill>
              <a:latin typeface="Calibri"/>
            </a:endParaRPr>
          </a:p>
        </p:txBody>
      </p:sp>
      <p:sp>
        <p:nvSpPr>
          <p:cNvPr id="103" name="TextBox 1"/>
          <p:cNvSpPr/>
          <p:nvPr/>
        </p:nvSpPr>
        <p:spPr>
          <a:xfrm>
            <a:off x="2210400" y="5131440"/>
            <a:ext cx="7758360" cy="118656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Près de la moitié de la population de 18 ans et plus adhère à au moins une association. Le </a:t>
            </a:r>
            <a:r>
              <a:rPr b="1" i="1" lang="fr-FR" sz="1800" spc="-1" strike="noStrike">
                <a:solidFill>
                  <a:srgbClr val="293642"/>
                </a:solidFill>
                <a:latin typeface="Raleway"/>
                <a:ea typeface="DejaVu Sans"/>
              </a:rPr>
              <a:t>taux global d’adhésion est de 48 % </a:t>
            </a:r>
            <a:r>
              <a:rPr b="0" lang="fr-FR" sz="1800" spc="-1" strike="noStrike">
                <a:solidFill>
                  <a:srgbClr val="293642"/>
                </a:solidFill>
                <a:latin typeface="Raleway"/>
                <a:ea typeface="DejaVu Sans"/>
              </a:rPr>
              <a:t>, ce qui correspond à un nombre d’adhérents d’un peu plus de 24 millions.</a:t>
            </a:r>
            <a:endParaRPr b="0" lang="fr-FR" sz="1800" spc="-1" strike="noStrike">
              <a:solidFill>
                <a:srgbClr val="000000"/>
              </a:solidFill>
              <a:latin typeface="Calibri"/>
            </a:endParaRPr>
          </a:p>
        </p:txBody>
      </p:sp>
      <p:sp>
        <p:nvSpPr>
          <p:cNvPr id="104" name="TextBox 1"/>
          <p:cNvSpPr/>
          <p:nvPr/>
        </p:nvSpPr>
        <p:spPr>
          <a:xfrm>
            <a:off x="1367640" y="699840"/>
            <a:ext cx="38311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1 500 000</a:t>
            </a:r>
            <a:endParaRPr b="0" lang="fr-FR" sz="5000" spc="-1" strike="noStrike">
              <a:solidFill>
                <a:srgbClr val="000000"/>
              </a:solidFill>
              <a:latin typeface="Calibri"/>
            </a:endParaRPr>
          </a:p>
        </p:txBody>
      </p:sp>
      <p:sp>
        <p:nvSpPr>
          <p:cNvPr id="105" name="TextBox 1"/>
          <p:cNvSpPr/>
          <p:nvPr/>
        </p:nvSpPr>
        <p:spPr>
          <a:xfrm>
            <a:off x="2870640" y="1170000"/>
            <a:ext cx="646128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Environ </a:t>
            </a:r>
            <a:r>
              <a:rPr b="1" i="1" lang="fr-FR" sz="1800" spc="-1" strike="noStrike">
                <a:solidFill>
                  <a:srgbClr val="293642"/>
                </a:solidFill>
                <a:latin typeface="Raleway"/>
                <a:ea typeface="DejaVu Sans"/>
              </a:rPr>
              <a:t>1 500 000 </a:t>
            </a:r>
            <a:r>
              <a:rPr b="0" lang="fr-FR" sz="1800" spc="-1" strike="noStrike">
                <a:solidFill>
                  <a:srgbClr val="293642"/>
                </a:solidFill>
                <a:latin typeface="Raleway"/>
                <a:ea typeface="DejaVu Sans"/>
              </a:rPr>
              <a:t>associations actives en France en 2017, soit </a:t>
            </a:r>
            <a:r>
              <a:rPr b="1" i="1" lang="fr-FR" sz="1800" spc="-1" strike="noStrike">
                <a:solidFill>
                  <a:srgbClr val="293642"/>
                </a:solidFill>
                <a:latin typeface="Raleway"/>
                <a:ea typeface="DejaVu Sans"/>
              </a:rPr>
              <a:t>50 % de plus </a:t>
            </a:r>
            <a:r>
              <a:rPr b="0" lang="fr-FR" sz="1800" spc="-1" strike="noStrike">
                <a:solidFill>
                  <a:srgbClr val="293642"/>
                </a:solidFill>
                <a:latin typeface="Raleway"/>
                <a:ea typeface="DejaVu Sans"/>
              </a:rPr>
              <a:t>qu’en 2002</a:t>
            </a:r>
            <a:endParaRPr b="0" lang="fr-FR" sz="1800" spc="-1" strike="noStrike">
              <a:solidFill>
                <a:srgbClr val="000000"/>
              </a:solidFill>
              <a:latin typeface="Calibri"/>
            </a:endParaRPr>
          </a:p>
        </p:txBody>
      </p:sp>
      <p:sp>
        <p:nvSpPr>
          <p:cNvPr id="106" name="TextBox 1"/>
          <p:cNvSpPr/>
          <p:nvPr/>
        </p:nvSpPr>
        <p:spPr>
          <a:xfrm>
            <a:off x="6536880" y="2151000"/>
            <a:ext cx="38311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r">
              <a:lnSpc>
                <a:spcPct val="100000"/>
              </a:lnSpc>
              <a:spcAft>
                <a:spcPts val="1199"/>
              </a:spcAft>
              <a:buNone/>
            </a:pPr>
            <a:r>
              <a:rPr b="0" lang="fr-FR" sz="5000" spc="-1" strike="noStrike">
                <a:solidFill>
                  <a:srgbClr val="6db4c6"/>
                </a:solidFill>
                <a:latin typeface="Raleway Black"/>
                <a:ea typeface="DejaVu Sans"/>
              </a:rPr>
              <a:t>1 758 500</a:t>
            </a:r>
            <a:endParaRPr b="0" lang="fr-FR" sz="5000" spc="-1" strike="noStrike">
              <a:solidFill>
                <a:srgbClr val="000000"/>
              </a:solidFill>
              <a:latin typeface="Calibri"/>
            </a:endParaRPr>
          </a:p>
        </p:txBody>
      </p:sp>
      <p:sp>
        <p:nvSpPr>
          <p:cNvPr id="107" name="TextBox 1"/>
          <p:cNvSpPr/>
          <p:nvPr/>
        </p:nvSpPr>
        <p:spPr>
          <a:xfrm>
            <a:off x="1823040" y="2073240"/>
            <a:ext cx="8361720" cy="6379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1800" spc="-1" strike="noStrike">
                <a:solidFill>
                  <a:srgbClr val="293642"/>
                </a:solidFill>
                <a:latin typeface="Raleway"/>
                <a:ea typeface="DejaVu Sans"/>
              </a:rPr>
              <a:t>Dont </a:t>
            </a:r>
            <a:r>
              <a:rPr b="1" i="1" lang="fr-FR" sz="1800" spc="-1" strike="noStrike">
                <a:solidFill>
                  <a:srgbClr val="293642"/>
                </a:solidFill>
                <a:latin typeface="Raleway"/>
                <a:ea typeface="DejaVu Sans"/>
              </a:rPr>
              <a:t>10,6 % d’associations employeuses </a:t>
            </a:r>
            <a:r>
              <a:rPr b="0" lang="fr-FR" sz="1800" spc="-1" strike="noStrike">
                <a:solidFill>
                  <a:srgbClr val="293642"/>
                </a:solidFill>
                <a:latin typeface="Raleway"/>
                <a:ea typeface="DejaVu Sans"/>
              </a:rPr>
              <a:t>(159 000), soit 1 758 500 emplois</a:t>
            </a:r>
            <a:endParaRPr b="0" lang="fr-FR"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8faadc"/>
            </a:gs>
            <a:gs pos="100000">
              <a:srgbClr val="475971"/>
            </a:gs>
          </a:gsLst>
          <a:lin ang="5400000"/>
        </a:gradFill>
      </p:bgPr>
    </p:bg>
    <p:spTree>
      <p:nvGrpSpPr>
        <p:cNvPr id="1" name=""/>
        <p:cNvGrpSpPr/>
        <p:nvPr/>
      </p:nvGrpSpPr>
      <p:grpSpPr>
        <a:xfrm>
          <a:off x="0" y="0"/>
          <a:ext cx="0" cy="0"/>
          <a:chOff x="0" y="0"/>
          <a:chExt cx="0" cy="0"/>
        </a:xfrm>
      </p:grpSpPr>
      <p:sp>
        <p:nvSpPr>
          <p:cNvPr id="346" name="PlaceHolder 1"/>
          <p:cNvSpPr>
            <a:spLocks noGrp="1"/>
          </p:cNvSpPr>
          <p:nvPr>
            <p:ph type="title"/>
          </p:nvPr>
        </p:nvSpPr>
        <p:spPr>
          <a:xfrm>
            <a:off x="838080" y="365040"/>
            <a:ext cx="10514880" cy="1324800"/>
          </a:xfrm>
          <a:prstGeom prst="rect">
            <a:avLst/>
          </a:prstGeom>
          <a:noFill/>
          <a:ln w="0">
            <a:noFill/>
          </a:ln>
        </p:spPr>
        <p:txBody>
          <a:bodyPr lIns="90000" rIns="90000" tIns="45000" bIns="45000" anchor="ctr">
            <a:noAutofit/>
          </a:bodyPr>
          <a:p>
            <a:pPr algn="ctr">
              <a:lnSpc>
                <a:spcPct val="90000"/>
              </a:lnSpc>
              <a:buNone/>
            </a:pPr>
            <a:r>
              <a:rPr b="1" lang="fr-FR" sz="4400" spc="-1" strike="noStrike">
                <a:solidFill>
                  <a:srgbClr val="ffffff"/>
                </a:solidFill>
                <a:latin typeface="Calibri Light"/>
              </a:rPr>
              <a:t>Valeurs clés = leviers d’action</a:t>
            </a:r>
            <a:endParaRPr b="0" lang="fr-FR" sz="4400" spc="-1" strike="noStrike">
              <a:solidFill>
                <a:srgbClr val="000000"/>
              </a:solidFill>
              <a:latin typeface="Calibri"/>
            </a:endParaRPr>
          </a:p>
        </p:txBody>
      </p:sp>
      <p:graphicFrame>
        <p:nvGraphicFramePr>
          <p:cNvPr id="2" name="Diagram2"/>
          <p:cNvGraphicFramePr/>
          <p:nvPr>
            <p:extLst>
              <p:ext uri="{D42A27DB-BD31-4B8C-83A1-F6EECF244321}">
                <p14:modId xmlns:p14="http://schemas.microsoft.com/office/powerpoint/2010/main" val="1552520034"/>
              </p:ext>
            </p:extLst>
          </p:nvPr>
        </p:nvGraphicFramePr>
        <p:xfrm>
          <a:off x="838080" y="1825560"/>
          <a:ext cx="10514880" cy="43506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transition spd="slow">
    <p:push dir="u"/>
  </p:transition>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7" name="Rectangle 1"/>
          <p:cNvSpPr/>
          <p:nvPr/>
        </p:nvSpPr>
        <p:spPr>
          <a:xfrm>
            <a:off x="1523880" y="1444680"/>
            <a:ext cx="9143280" cy="2469600"/>
          </a:xfrm>
          <a:prstGeom prst="rect">
            <a:avLst/>
          </a:prstGeom>
          <a:solidFill>
            <a:srgbClr val="6db4c6"/>
          </a:solidFill>
          <a:ln>
            <a:noFill/>
          </a:ln>
          <a:effectLst>
            <a:outerShdw blurRad="39960" dir="5400000" dist="2304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fr-FR" sz="1800" spc="-1" strike="noStrike">
              <a:solidFill>
                <a:srgbClr val="000000"/>
              </a:solidFill>
              <a:latin typeface="Calibri"/>
            </a:endParaRPr>
          </a:p>
        </p:txBody>
      </p:sp>
      <p:sp>
        <p:nvSpPr>
          <p:cNvPr id="348" name="Google Shape;387;p33"/>
          <p:cNvSpPr/>
          <p:nvPr/>
        </p:nvSpPr>
        <p:spPr>
          <a:xfrm>
            <a:off x="2236680" y="1956600"/>
            <a:ext cx="7717680" cy="1445400"/>
          </a:xfrm>
          <a:prstGeom prst="rect">
            <a:avLst/>
          </a:prstGeom>
          <a:noFill/>
          <a:ln w="0">
            <a:noFill/>
          </a:ln>
        </p:spPr>
        <p:style>
          <a:lnRef idx="0"/>
          <a:fillRef idx="0"/>
          <a:effectRef idx="0"/>
          <a:fontRef idx="minor"/>
        </p:style>
        <p:txBody>
          <a:bodyPr lIns="84240" rIns="84240" tIns="42120" bIns="42120" anchor="t">
            <a:noAutofit/>
          </a:bodyPr>
          <a:p>
            <a:pPr algn="ctr">
              <a:lnSpc>
                <a:spcPct val="100000"/>
              </a:lnSpc>
              <a:spcBef>
                <a:spcPts val="332"/>
              </a:spcBef>
              <a:buNone/>
            </a:pPr>
            <a:r>
              <a:rPr b="0" lang="fr-FR" sz="1800" spc="-1" strike="noStrike">
                <a:solidFill>
                  <a:srgbClr val="293642"/>
                </a:solidFill>
                <a:latin typeface="Raleway SemiBold"/>
                <a:ea typeface="Source Sans Pro"/>
              </a:rPr>
              <a:t>fonda@fonda.asso.fr</a:t>
            </a:r>
            <a:endParaRPr b="0" lang="fr-FR" sz="1800" spc="-1" strike="noStrike">
              <a:solidFill>
                <a:srgbClr val="000000"/>
              </a:solidFill>
              <a:latin typeface="Calibri"/>
            </a:endParaRPr>
          </a:p>
          <a:p>
            <a:pPr algn="ctr">
              <a:lnSpc>
                <a:spcPct val="100000"/>
              </a:lnSpc>
              <a:spcBef>
                <a:spcPts val="332"/>
              </a:spcBef>
              <a:buNone/>
            </a:pPr>
            <a:r>
              <a:rPr b="0" lang="fr-FR" sz="4000" spc="-1" strike="noStrike">
                <a:solidFill>
                  <a:srgbClr val="000000"/>
                </a:solidFill>
                <a:latin typeface="Raleway SemiBold"/>
                <a:ea typeface="Source Sans Pro"/>
              </a:rPr>
              <a:t>www.fonda.asso.fr</a:t>
            </a:r>
            <a:endParaRPr b="0" lang="fr-FR" sz="4000" spc="-1" strike="noStrike">
              <a:solidFill>
                <a:srgbClr val="000000"/>
              </a:solidFill>
              <a:latin typeface="Calibri"/>
            </a:endParaRPr>
          </a:p>
          <a:p>
            <a:pPr algn="ctr">
              <a:lnSpc>
                <a:spcPct val="70000"/>
              </a:lnSpc>
              <a:spcBef>
                <a:spcPts val="1108"/>
              </a:spcBef>
              <a:buNone/>
            </a:pPr>
            <a:r>
              <a:rPr b="0" lang="fr-FR" sz="5540" spc="-1" strike="noStrike">
                <a:solidFill>
                  <a:srgbClr val="293642"/>
                </a:solidFill>
                <a:latin typeface="Raleway SemiBold"/>
                <a:ea typeface="Source Sans Pro ExtraLight"/>
              </a:rPr>
              <a:t>—</a:t>
            </a:r>
            <a:endParaRPr b="0" lang="fr-FR" sz="5540" spc="-1" strike="noStrike">
              <a:solidFill>
                <a:srgbClr val="000000"/>
              </a:solidFill>
              <a:latin typeface="Calibri"/>
            </a:endParaRPr>
          </a:p>
        </p:txBody>
      </p:sp>
      <p:pic>
        <p:nvPicPr>
          <p:cNvPr id="349" name="Image 5" descr=""/>
          <p:cNvPicPr/>
          <p:nvPr/>
        </p:nvPicPr>
        <p:blipFill>
          <a:blip r:embed="rId1"/>
          <a:stretch/>
        </p:blipFill>
        <p:spPr>
          <a:xfrm>
            <a:off x="5052960" y="111240"/>
            <a:ext cx="2085120" cy="1215360"/>
          </a:xfrm>
          <a:prstGeom prst="rect">
            <a:avLst/>
          </a:prstGeom>
          <a:ln w="0">
            <a:noFill/>
          </a:ln>
        </p:spPr>
      </p:pic>
      <p:pic>
        <p:nvPicPr>
          <p:cNvPr id="350" name="Image 4" descr=""/>
          <p:cNvPicPr/>
          <p:nvPr/>
        </p:nvPicPr>
        <p:blipFill>
          <a:blip r:embed="rId2"/>
          <a:srcRect l="5973" t="0" r="5973" b="0"/>
          <a:stretch/>
        </p:blipFill>
        <p:spPr>
          <a:xfrm>
            <a:off x="1851120" y="4062240"/>
            <a:ext cx="8489160" cy="2701080"/>
          </a:xfrm>
          <a:prstGeom prst="rect">
            <a:avLst/>
          </a:prstGeom>
          <a:ln w="0">
            <a:noFill/>
          </a:ln>
        </p:spPr>
      </p:pic>
    </p:spTree>
  </p:cSld>
  <p:transition spd="slow">
    <p:push dir="u"/>
  </p:transition>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 name="Image 1" descr=""/>
          <p:cNvPicPr/>
          <p:nvPr/>
        </p:nvPicPr>
        <p:blipFill>
          <a:blip r:embed="rId1"/>
          <a:srcRect l="2691" t="0" r="8308" b="0"/>
          <a:stretch/>
        </p:blipFill>
        <p:spPr>
          <a:xfrm>
            <a:off x="1523880" y="0"/>
            <a:ext cx="9143280" cy="6857280"/>
          </a:xfrm>
          <a:prstGeom prst="rect">
            <a:avLst/>
          </a:prstGeom>
          <a:ln w="0">
            <a:noFill/>
          </a:ln>
        </p:spPr>
      </p:pic>
      <p:sp>
        <p:nvSpPr>
          <p:cNvPr id="109" name="ZoneTexte 2"/>
          <p:cNvSpPr/>
          <p:nvPr/>
        </p:nvSpPr>
        <p:spPr>
          <a:xfrm>
            <a:off x="1699920" y="106200"/>
            <a:ext cx="8420400" cy="5464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i="1" lang="fr-FR" sz="3000" spc="-1" strike="noStrike">
                <a:solidFill>
                  <a:srgbClr val="293642"/>
                </a:solidFill>
                <a:latin typeface="Raleway"/>
                <a:ea typeface="DejaVu Sans"/>
              </a:rPr>
              <a:t>La dynamique du bénévolat</a:t>
            </a:r>
            <a:endParaRPr b="0" lang="fr-FR" sz="3000" spc="-1" strike="noStrike">
              <a:solidFill>
                <a:srgbClr val="000000"/>
              </a:solidFill>
              <a:latin typeface="Calibri"/>
            </a:endParaRPr>
          </a:p>
        </p:txBody>
      </p:sp>
      <p:sp>
        <p:nvSpPr>
          <p:cNvPr id="110" name="TextBox 1"/>
          <p:cNvSpPr/>
          <p:nvPr/>
        </p:nvSpPr>
        <p:spPr>
          <a:xfrm>
            <a:off x="2197440" y="668880"/>
            <a:ext cx="7796880" cy="200952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buNone/>
            </a:pPr>
            <a:r>
              <a:rPr b="0" lang="fr-FR" sz="1800" spc="-1" strike="noStrike">
                <a:solidFill>
                  <a:srgbClr val="293642"/>
                </a:solidFill>
                <a:latin typeface="Raleway"/>
                <a:ea typeface="DejaVu Sans"/>
              </a:rPr>
              <a:t>Il y a en France </a:t>
            </a:r>
            <a:r>
              <a:rPr b="1" i="1" lang="fr-FR" sz="1800" spc="-1" strike="noStrike">
                <a:solidFill>
                  <a:srgbClr val="293642"/>
                </a:solidFill>
                <a:latin typeface="Raleway"/>
                <a:ea typeface="DejaVu Sans"/>
              </a:rPr>
              <a:t>22 millions de bénévoles </a:t>
            </a:r>
            <a:r>
              <a:rPr b="0" lang="fr-FR" sz="1800" spc="-1" strike="noStrike">
                <a:solidFill>
                  <a:srgbClr val="293642"/>
                </a:solidFill>
                <a:latin typeface="Raleway"/>
                <a:ea typeface="DejaVu Sans"/>
              </a:rPr>
              <a:t>de 18 ans et plus </a:t>
            </a:r>
            <a:endParaRPr b="0" lang="fr-FR" sz="1800" spc="-1" strike="noStrike">
              <a:solidFill>
                <a:srgbClr val="000000"/>
              </a:solidFill>
              <a:latin typeface="Calibri"/>
            </a:endParaRPr>
          </a:p>
          <a:p>
            <a:pPr algn="ctr">
              <a:lnSpc>
                <a:spcPct val="100000"/>
              </a:lnSpc>
              <a:buNone/>
            </a:pPr>
            <a:r>
              <a:rPr b="0" lang="fr-FR" sz="1800" spc="-1" strike="noStrike">
                <a:solidFill>
                  <a:srgbClr val="293642"/>
                </a:solidFill>
                <a:latin typeface="Raleway"/>
                <a:ea typeface="DejaVu Sans"/>
              </a:rPr>
              <a:t>(43 % des adultes). 1/3 des bénévoles sont « pluri-participants ».</a:t>
            </a:r>
            <a:endParaRPr b="0" lang="fr-FR" sz="1800" spc="-1" strike="noStrike">
              <a:solidFill>
                <a:srgbClr val="000000"/>
              </a:solidFill>
              <a:latin typeface="Calibri"/>
            </a:endParaRPr>
          </a:p>
          <a:p>
            <a:pPr algn="ctr">
              <a:lnSpc>
                <a:spcPct val="100000"/>
              </a:lnSpc>
              <a:buNone/>
            </a:pPr>
            <a:endParaRPr b="0" lang="fr-FR" sz="1800" spc="-1" strike="noStrike">
              <a:solidFill>
                <a:srgbClr val="000000"/>
              </a:solidFill>
              <a:latin typeface="Calibri"/>
            </a:endParaRPr>
          </a:p>
          <a:p>
            <a:pPr algn="ctr">
              <a:lnSpc>
                <a:spcPct val="100000"/>
              </a:lnSpc>
              <a:buNone/>
            </a:pPr>
            <a:endParaRPr b="0" lang="fr-FR" sz="1800" spc="-1" strike="noStrike">
              <a:solidFill>
                <a:srgbClr val="000000"/>
              </a:solidFill>
              <a:latin typeface="Calibri"/>
            </a:endParaRPr>
          </a:p>
          <a:p>
            <a:pPr algn="ctr">
              <a:lnSpc>
                <a:spcPct val="100000"/>
              </a:lnSpc>
              <a:buNone/>
            </a:pPr>
            <a:endParaRPr b="0" lang="fr-FR" sz="1800" spc="-1" strike="noStrike">
              <a:solidFill>
                <a:srgbClr val="000000"/>
              </a:solidFill>
              <a:latin typeface="Calibri"/>
            </a:endParaRPr>
          </a:p>
          <a:p>
            <a:pPr algn="ctr">
              <a:lnSpc>
                <a:spcPct val="100000"/>
              </a:lnSpc>
              <a:buNone/>
            </a:pPr>
            <a:r>
              <a:rPr b="0" i="1" lang="fr-FR" sz="1800" spc="-1" strike="noStrike">
                <a:solidFill>
                  <a:srgbClr val="293642"/>
                </a:solidFill>
                <a:latin typeface="Raleway"/>
                <a:ea typeface="DejaVu Sans"/>
              </a:rPr>
              <a:t>Part de la population adulte ayant effectué au moins une participation bénévole au cours de l’année précédente</a:t>
            </a:r>
            <a:endParaRPr b="0" lang="fr-FR" sz="1800" spc="-1" strike="noStrike">
              <a:solidFill>
                <a:srgbClr val="000000"/>
              </a:solidFill>
              <a:latin typeface="Calibri"/>
            </a:endParaRPr>
          </a:p>
        </p:txBody>
      </p:sp>
      <p:graphicFrame>
        <p:nvGraphicFramePr>
          <p:cNvPr id="111" name="Graphique 7"/>
          <p:cNvGraphicFramePr/>
          <p:nvPr/>
        </p:nvGraphicFramePr>
        <p:xfrm>
          <a:off x="2622600" y="2406240"/>
          <a:ext cx="6945840" cy="4063320"/>
        </p:xfrm>
        <a:graphic>
          <a:graphicData uri="http://schemas.openxmlformats.org/drawingml/2006/chart">
            <c:chart xmlns:c="http://schemas.openxmlformats.org/drawingml/2006/chart" xmlns:r="http://schemas.openxmlformats.org/officeDocument/2006/relationships" r:id="rId2"/>
          </a:graphicData>
        </a:graphic>
      </p:graphicFrame>
    </p:spTree>
  </p:cSld>
  <p:transition spd="slow">
    <p:push dir="u"/>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12" name="Image 1" descr=""/>
          <p:cNvPicPr/>
          <p:nvPr/>
        </p:nvPicPr>
        <p:blipFill>
          <a:blip r:embed="rId1"/>
          <a:srcRect l="2691" t="0" r="8308" b="0"/>
          <a:stretch/>
        </p:blipFill>
        <p:spPr>
          <a:xfrm>
            <a:off x="1523880" y="7200"/>
            <a:ext cx="9143280" cy="6857280"/>
          </a:xfrm>
          <a:prstGeom prst="rect">
            <a:avLst/>
          </a:prstGeom>
          <a:ln w="0">
            <a:noFill/>
          </a:ln>
        </p:spPr>
      </p:pic>
      <p:sp>
        <p:nvSpPr>
          <p:cNvPr id="113" name="ZoneTexte 2"/>
          <p:cNvSpPr/>
          <p:nvPr/>
        </p:nvSpPr>
        <p:spPr>
          <a:xfrm>
            <a:off x="1061640" y="106200"/>
            <a:ext cx="6859080" cy="5464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1" i="1" lang="fr-FR" sz="3000" spc="-1" strike="noStrike">
                <a:solidFill>
                  <a:srgbClr val="293642"/>
                </a:solidFill>
                <a:latin typeface="Raleway"/>
                <a:ea typeface="DejaVu Sans"/>
              </a:rPr>
              <a:t>Presque 10 % de l’emploi privé</a:t>
            </a:r>
            <a:endParaRPr b="0" lang="fr-FR" sz="3000" spc="-1" strike="noStrike">
              <a:solidFill>
                <a:srgbClr val="000000"/>
              </a:solidFill>
              <a:latin typeface="Calibri"/>
            </a:endParaRPr>
          </a:p>
        </p:txBody>
      </p:sp>
      <p:sp>
        <p:nvSpPr>
          <p:cNvPr id="114" name="ZoneTexte 7"/>
          <p:cNvSpPr/>
          <p:nvPr/>
        </p:nvSpPr>
        <p:spPr>
          <a:xfrm>
            <a:off x="1871280" y="1868400"/>
            <a:ext cx="4368600" cy="31071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fr-FR" sz="1800" spc="-1" strike="noStrike">
                <a:solidFill>
                  <a:srgbClr val="293642"/>
                </a:solidFill>
                <a:latin typeface="Raleway"/>
                <a:ea typeface="DejaVu Sans"/>
              </a:rPr>
              <a:t>_ Soit 9,7 % de l’emploi privé</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_ Seules 10,6% des associations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ont recours à l’emploi salarié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_ Soit 159 000 associations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(contre 184 000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établissements en 2014)</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_ 40 % des associations employeuses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sont des PME (50 à 249 postes)</a:t>
            </a:r>
            <a:endParaRPr b="0" lang="fr-FR" sz="1800" spc="-1" strike="noStrike">
              <a:solidFill>
                <a:srgbClr val="000000"/>
              </a:solidFill>
              <a:latin typeface="Calibri"/>
            </a:endParaRPr>
          </a:p>
        </p:txBody>
      </p:sp>
      <p:sp>
        <p:nvSpPr>
          <p:cNvPr id="115" name="ZoneTexte 10"/>
          <p:cNvSpPr/>
          <p:nvPr/>
        </p:nvSpPr>
        <p:spPr>
          <a:xfrm>
            <a:off x="1751760" y="942480"/>
            <a:ext cx="4368600" cy="11869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fr-FR" sz="2400" spc="-1" strike="noStrike">
                <a:solidFill>
                  <a:srgbClr val="293642"/>
                </a:solidFill>
                <a:latin typeface="Raleway"/>
                <a:ea typeface="DejaVu Sans"/>
              </a:rPr>
              <a:t>Environ </a:t>
            </a:r>
            <a:r>
              <a:rPr b="1" i="1" lang="fr-FR" sz="2400" spc="-1" strike="noStrike">
                <a:solidFill>
                  <a:srgbClr val="293642"/>
                </a:solidFill>
                <a:latin typeface="Raleway"/>
                <a:ea typeface="DejaVu Sans"/>
              </a:rPr>
              <a:t>1,85 million </a:t>
            </a:r>
            <a:r>
              <a:rPr b="0" lang="fr-FR" sz="2400" spc="-1" strike="noStrike">
                <a:solidFill>
                  <a:srgbClr val="293642"/>
                </a:solidFill>
                <a:latin typeface="Raleway"/>
                <a:ea typeface="DejaVu Sans"/>
              </a:rPr>
              <a:t>d’emplois associatifs en 2017. </a:t>
            </a:r>
            <a:endParaRPr b="0" lang="fr-FR" sz="2400" spc="-1" strike="noStrike">
              <a:solidFill>
                <a:srgbClr val="000000"/>
              </a:solidFill>
              <a:latin typeface="Calibri"/>
            </a:endParaRPr>
          </a:p>
        </p:txBody>
      </p:sp>
      <p:sp>
        <p:nvSpPr>
          <p:cNvPr id="116" name="ZoneTexte 13"/>
          <p:cNvSpPr/>
          <p:nvPr/>
        </p:nvSpPr>
        <p:spPr>
          <a:xfrm>
            <a:off x="6250680" y="3124080"/>
            <a:ext cx="4130640" cy="22842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fr-FR" sz="1800" spc="-1" strike="noStrike">
                <a:solidFill>
                  <a:srgbClr val="293642"/>
                </a:solidFill>
                <a:latin typeface="Raleway"/>
                <a:ea typeface="DejaVu Sans"/>
              </a:rPr>
              <a:t>_ La moitié des emplois dans les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associations sont à temps partiel</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_ Le salaire annuel moyen est de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28 k€ net (soit 1000 € de plus </a:t>
            </a:r>
            <a:endParaRPr b="0" lang="fr-FR" sz="1800" spc="-1" strike="noStrike">
              <a:solidFill>
                <a:srgbClr val="000000"/>
              </a:solidFill>
              <a:latin typeface="Calibri"/>
            </a:endParaRPr>
          </a:p>
          <a:p>
            <a:pPr>
              <a:lnSpc>
                <a:spcPct val="100000"/>
              </a:lnSpc>
              <a:buNone/>
            </a:pPr>
            <a:r>
              <a:rPr b="0" lang="fr-FR" sz="1800" spc="-1" strike="noStrike">
                <a:solidFill>
                  <a:srgbClr val="293642"/>
                </a:solidFill>
                <a:latin typeface="Raleway"/>
                <a:ea typeface="DejaVu Sans"/>
              </a:rPr>
              <a:t>	</a:t>
            </a:r>
            <a:r>
              <a:rPr b="0" lang="fr-FR" sz="1800" spc="-1" strike="noStrike">
                <a:solidFill>
                  <a:srgbClr val="293642"/>
                </a:solidFill>
                <a:latin typeface="Raleway"/>
                <a:ea typeface="DejaVu Sans"/>
              </a:rPr>
              <a:t>que l’ensemble du secteur privé)</a:t>
            </a:r>
            <a:endParaRPr b="0" lang="fr-FR" sz="1800" spc="-1" strike="noStrike">
              <a:solidFill>
                <a:srgbClr val="000000"/>
              </a:solidFill>
              <a:latin typeface="Calibri"/>
            </a:endParaRPr>
          </a:p>
        </p:txBody>
      </p:sp>
      <p:sp>
        <p:nvSpPr>
          <p:cNvPr id="117" name="ZoneTexte 8"/>
          <p:cNvSpPr/>
          <p:nvPr/>
        </p:nvSpPr>
        <p:spPr>
          <a:xfrm>
            <a:off x="1663200" y="5384880"/>
            <a:ext cx="8915400" cy="15526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fr-FR" sz="2400" spc="-1" strike="noStrike">
                <a:solidFill>
                  <a:srgbClr val="293642"/>
                </a:solidFill>
                <a:latin typeface="Raleway"/>
                <a:ea typeface="DejaVu Sans"/>
              </a:rPr>
              <a:t>Les salariés accordent une note de</a:t>
            </a:r>
            <a:r>
              <a:rPr b="1" i="1" lang="fr-FR" sz="2400" spc="-1" strike="noStrike">
                <a:solidFill>
                  <a:srgbClr val="293642"/>
                </a:solidFill>
                <a:latin typeface="Raleway"/>
                <a:ea typeface="DejaVu Sans"/>
              </a:rPr>
              <a:t> 6,5/10 </a:t>
            </a:r>
            <a:r>
              <a:rPr b="0" lang="fr-FR" sz="2400" spc="-1" strike="noStrike">
                <a:solidFill>
                  <a:srgbClr val="293642"/>
                </a:solidFill>
                <a:latin typeface="Raleway"/>
                <a:ea typeface="DejaVu Sans"/>
              </a:rPr>
              <a:t>à la Qualité de Vie au Travail dans les associations (Chorum) contre 6,3 pour l’ensemble de l’ESS et 6,1 pour l’ensemble des emplois</a:t>
            </a:r>
            <a:endParaRPr b="0" lang="fr-FR" sz="2400" spc="-1" strike="noStrike">
              <a:solidFill>
                <a:srgbClr val="000000"/>
              </a:solidFill>
              <a:latin typeface="Calibri"/>
            </a:endParaRPr>
          </a:p>
        </p:txBody>
      </p:sp>
      <p:sp>
        <p:nvSpPr>
          <p:cNvPr id="118" name="TextBox 1"/>
          <p:cNvSpPr/>
          <p:nvPr/>
        </p:nvSpPr>
        <p:spPr>
          <a:xfrm>
            <a:off x="6329160" y="932040"/>
            <a:ext cx="3831120" cy="85104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1,6 million</a:t>
            </a:r>
            <a:endParaRPr b="0" lang="fr-FR" sz="5000" spc="-1" strike="noStrike">
              <a:solidFill>
                <a:srgbClr val="000000"/>
              </a:solidFill>
              <a:latin typeface="Calibri"/>
            </a:endParaRPr>
          </a:p>
        </p:txBody>
      </p:sp>
      <p:sp>
        <p:nvSpPr>
          <p:cNvPr id="119" name="ZoneTexte 15"/>
          <p:cNvSpPr/>
          <p:nvPr/>
        </p:nvSpPr>
        <p:spPr>
          <a:xfrm>
            <a:off x="6240600" y="1883880"/>
            <a:ext cx="4008960" cy="11869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i="1" lang="fr-FR" sz="2400" spc="-1" strike="noStrike">
                <a:solidFill>
                  <a:srgbClr val="293642"/>
                </a:solidFill>
                <a:latin typeface="Raleway"/>
                <a:ea typeface="DejaVu Sans"/>
              </a:rPr>
              <a:t>1,6 million d’ETP</a:t>
            </a:r>
            <a:r>
              <a:rPr b="0" lang="fr-FR" sz="2400" spc="-1" strike="noStrike">
                <a:solidFill>
                  <a:srgbClr val="293642"/>
                </a:solidFill>
                <a:latin typeface="Raleway"/>
                <a:ea typeface="DejaVu Sans"/>
              </a:rPr>
              <a:t>, soit autant que le BTP et l’agro-alimentaire réunis</a:t>
            </a:r>
            <a:endParaRPr b="0" lang="fr-FR" sz="2400" spc="-1" strike="noStrike">
              <a:solidFill>
                <a:srgbClr val="000000"/>
              </a:solidFill>
              <a:latin typeface="Calibri"/>
            </a:endParaRPr>
          </a:p>
        </p:txBody>
      </p:sp>
      <p:sp>
        <p:nvSpPr>
          <p:cNvPr id="120" name="TextBox 1"/>
          <p:cNvSpPr/>
          <p:nvPr/>
        </p:nvSpPr>
        <p:spPr>
          <a:xfrm>
            <a:off x="2020320" y="3795120"/>
            <a:ext cx="3831120" cy="1612800"/>
          </a:xfrm>
          <a:prstGeom prst="rect">
            <a:avLst/>
          </a:prstGeom>
          <a:noFill/>
          <a:ln w="0">
            <a:noFill/>
          </a:ln>
        </p:spPr>
        <p:style>
          <a:lnRef idx="0"/>
          <a:fillRef idx="0"/>
          <a:effectRef idx="0"/>
          <a:fontRef idx="minor"/>
        </p:style>
        <p:txBody>
          <a:bodyPr numCol="1" spcCol="0" horzOverflow="overflow" vertOverflow="overflow" lIns="90000" rIns="90000" tIns="45000" bIns="45000" anchor="ctr">
            <a:spAutoFit/>
          </a:bodyPr>
          <a:p>
            <a:pPr algn="ctr">
              <a:lnSpc>
                <a:spcPct val="100000"/>
              </a:lnSpc>
              <a:spcAft>
                <a:spcPts val="1199"/>
              </a:spcAft>
              <a:buNone/>
            </a:pPr>
            <a:r>
              <a:rPr b="0" lang="fr-FR" sz="5000" spc="-1" strike="noStrike">
                <a:solidFill>
                  <a:srgbClr val="6db4c6"/>
                </a:solidFill>
                <a:latin typeface="Raleway Black"/>
                <a:ea typeface="DejaVu Sans"/>
              </a:rPr>
              <a:t>1,85 million</a:t>
            </a:r>
            <a:endParaRPr b="0" lang="fr-FR" sz="5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title"/>
          </p:nvPr>
        </p:nvSpPr>
        <p:spPr>
          <a:xfrm>
            <a:off x="838080" y="365040"/>
            <a:ext cx="10514880" cy="1324800"/>
          </a:xfrm>
          <a:prstGeom prst="rect">
            <a:avLst/>
          </a:prstGeom>
          <a:noFill/>
          <a:ln w="0">
            <a:noFill/>
          </a:ln>
        </p:spPr>
        <p:txBody>
          <a:bodyPr lIns="90000" rIns="90000" tIns="45000" bIns="45000" anchor="ctr">
            <a:noAutofit/>
          </a:bodyPr>
          <a:p>
            <a:pPr algn="ctr">
              <a:lnSpc>
                <a:spcPct val="90000"/>
              </a:lnSpc>
              <a:buNone/>
            </a:pPr>
            <a:r>
              <a:rPr b="1" lang="fr-FR" sz="4400" spc="-1" strike="noStrike">
                <a:solidFill>
                  <a:srgbClr val="ed7d31"/>
                </a:solidFill>
                <a:latin typeface="Calibri Light"/>
              </a:rPr>
              <a:t>L’emploi dans le secteur associatif</a:t>
            </a:r>
            <a:br>
              <a:rPr sz="4400"/>
            </a:br>
            <a:r>
              <a:rPr b="0" i="1" lang="fr-FR" sz="2000" spc="-1" strike="noStrike">
                <a:solidFill>
                  <a:srgbClr val="ed7d31"/>
                </a:solidFill>
                <a:latin typeface="Calibri Light"/>
              </a:rPr>
              <a:t>Recherches &amp; Solidarité – octobre 2022</a:t>
            </a:r>
            <a:endParaRPr b="0" lang="fr-FR" sz="2000" spc="-1" strike="noStrike">
              <a:solidFill>
                <a:srgbClr val="000000"/>
              </a:solidFill>
              <a:latin typeface="Calibri"/>
            </a:endParaRPr>
          </a:p>
        </p:txBody>
      </p:sp>
      <p:pic>
        <p:nvPicPr>
          <p:cNvPr id="122" name="Espace réservé du contenu 4" descr=""/>
          <p:cNvPicPr/>
          <p:nvPr/>
        </p:nvPicPr>
        <p:blipFill>
          <a:blip r:embed="rId1"/>
          <a:stretch/>
        </p:blipFill>
        <p:spPr>
          <a:xfrm>
            <a:off x="838080" y="2104560"/>
            <a:ext cx="10514880" cy="3792600"/>
          </a:xfrm>
          <a:prstGeom prst="rect">
            <a:avLst/>
          </a:prstGeom>
          <a:ln w="0">
            <a:noFill/>
          </a:ln>
        </p:spPr>
      </p:pic>
    </p:spTree>
  </p:cSld>
  <p:transition spd="slow">
    <p:push dir="u"/>
  </p:transition>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838080" y="365040"/>
            <a:ext cx="10514880" cy="1324800"/>
          </a:xfrm>
          <a:prstGeom prst="rect">
            <a:avLst/>
          </a:prstGeom>
          <a:noFill/>
          <a:ln w="0">
            <a:noFill/>
          </a:ln>
        </p:spPr>
        <p:txBody>
          <a:bodyPr lIns="90000" rIns="90000" tIns="45000" bIns="45000" anchor="ctr">
            <a:noAutofit/>
          </a:bodyPr>
          <a:p>
            <a:pPr algn="ctr">
              <a:lnSpc>
                <a:spcPct val="90000"/>
              </a:lnSpc>
              <a:buNone/>
            </a:pPr>
            <a:r>
              <a:rPr b="1" lang="fr-FR" sz="4400" spc="-1" strike="noStrike">
                <a:solidFill>
                  <a:srgbClr val="ed7d31"/>
                </a:solidFill>
                <a:latin typeface="Calibri Light"/>
              </a:rPr>
              <a:t>L’emploi dans le secteur associatif</a:t>
            </a:r>
            <a:br>
              <a:rPr sz="4400"/>
            </a:br>
            <a:r>
              <a:rPr b="0" i="1" lang="fr-FR" sz="2000" spc="-1" strike="noStrike">
                <a:solidFill>
                  <a:srgbClr val="ed7d31"/>
                </a:solidFill>
                <a:latin typeface="Calibri Light"/>
              </a:rPr>
              <a:t>Recherches &amp; Solidarité – octobre 2022</a:t>
            </a:r>
            <a:endParaRPr b="0" lang="fr-FR" sz="2000" spc="-1" strike="noStrike">
              <a:solidFill>
                <a:srgbClr val="000000"/>
              </a:solidFill>
              <a:latin typeface="Calibri"/>
            </a:endParaRPr>
          </a:p>
        </p:txBody>
      </p:sp>
      <p:pic>
        <p:nvPicPr>
          <p:cNvPr id="124" name="Espace réservé du contenu 4" descr=""/>
          <p:cNvPicPr/>
          <p:nvPr/>
        </p:nvPicPr>
        <p:blipFill>
          <a:blip r:embed="rId1"/>
          <a:stretch/>
        </p:blipFill>
        <p:spPr>
          <a:xfrm>
            <a:off x="1601280" y="1825560"/>
            <a:ext cx="8988840" cy="4350600"/>
          </a:xfrm>
          <a:prstGeom prst="rect">
            <a:avLst/>
          </a:prstGeom>
          <a:ln w="0">
            <a:noFill/>
          </a:ln>
        </p:spPr>
      </p:pic>
    </p:spTree>
  </p:cSld>
  <p:transition spd="slow">
    <p:push dir="u"/>
  </p:transition>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838080" y="365040"/>
            <a:ext cx="10514880" cy="1324800"/>
          </a:xfrm>
          <a:prstGeom prst="rect">
            <a:avLst/>
          </a:prstGeom>
          <a:noFill/>
          <a:ln w="0">
            <a:noFill/>
          </a:ln>
        </p:spPr>
        <p:txBody>
          <a:bodyPr lIns="90000" rIns="90000" tIns="45000" bIns="45000" anchor="ctr">
            <a:noAutofit/>
          </a:bodyPr>
          <a:p>
            <a:pPr algn="ctr">
              <a:lnSpc>
                <a:spcPct val="90000"/>
              </a:lnSpc>
              <a:buNone/>
            </a:pPr>
            <a:r>
              <a:rPr b="1" lang="fr-FR" sz="4400" spc="-1" strike="noStrike">
                <a:solidFill>
                  <a:srgbClr val="ed7d31"/>
                </a:solidFill>
                <a:latin typeface="Calibri Light"/>
              </a:rPr>
              <a:t>L’emploi dans le secteur associatif</a:t>
            </a:r>
            <a:br>
              <a:rPr sz="4400"/>
            </a:br>
            <a:r>
              <a:rPr b="0" i="1" lang="fr-FR" sz="2000" spc="-1" strike="noStrike">
                <a:solidFill>
                  <a:srgbClr val="ed7d31"/>
                </a:solidFill>
                <a:latin typeface="Calibri Light"/>
              </a:rPr>
              <a:t>Recherches &amp; Solidarité – octobre 2022</a:t>
            </a:r>
            <a:endParaRPr b="0" lang="fr-FR" sz="2000" spc="-1" strike="noStrike">
              <a:solidFill>
                <a:srgbClr val="000000"/>
              </a:solidFill>
              <a:latin typeface="Calibri"/>
            </a:endParaRPr>
          </a:p>
        </p:txBody>
      </p:sp>
      <p:pic>
        <p:nvPicPr>
          <p:cNvPr id="126" name="Espace réservé du contenu 4" descr=""/>
          <p:cNvPicPr/>
          <p:nvPr/>
        </p:nvPicPr>
        <p:blipFill>
          <a:blip r:embed="rId1"/>
          <a:stretch/>
        </p:blipFill>
        <p:spPr>
          <a:xfrm>
            <a:off x="1305720" y="1825560"/>
            <a:ext cx="9579600" cy="4350600"/>
          </a:xfrm>
          <a:prstGeom prst="rect">
            <a:avLst/>
          </a:prstGeom>
          <a:ln w="0">
            <a:noFill/>
          </a:ln>
        </p:spPr>
      </p:pic>
    </p:spTree>
  </p:cSld>
  <p:transition spd="slow">
    <p:push dir="u"/>
  </p:transition>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27" name="Image 1" descr=""/>
          <p:cNvPicPr/>
          <p:nvPr/>
        </p:nvPicPr>
        <p:blipFill>
          <a:blip r:embed="rId1"/>
          <a:srcRect l="2691" t="0" r="8308" b="0"/>
          <a:stretch/>
        </p:blipFill>
        <p:spPr>
          <a:xfrm>
            <a:off x="1523880" y="0"/>
            <a:ext cx="9143280" cy="6857280"/>
          </a:xfrm>
          <a:prstGeom prst="rect">
            <a:avLst/>
          </a:prstGeom>
          <a:ln w="0">
            <a:noFill/>
          </a:ln>
        </p:spPr>
      </p:pic>
      <p:sp>
        <p:nvSpPr>
          <p:cNvPr id="128" name="ZoneTexte 2"/>
          <p:cNvSpPr/>
          <p:nvPr/>
        </p:nvSpPr>
        <p:spPr>
          <a:xfrm>
            <a:off x="1699920" y="106200"/>
            <a:ext cx="8420400" cy="106452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1" i="1" lang="fr-FR" sz="3200" spc="-1" strike="noStrike">
                <a:solidFill>
                  <a:srgbClr val="6db4c6"/>
                </a:solidFill>
                <a:latin typeface="Raleway"/>
                <a:ea typeface="DejaVu Sans"/>
              </a:rPr>
              <a:t>Répartition des associations selon le secteur d'activité</a:t>
            </a:r>
            <a:endParaRPr b="0" lang="fr-FR" sz="3200" spc="-1" strike="noStrike">
              <a:solidFill>
                <a:srgbClr val="000000"/>
              </a:solidFill>
              <a:latin typeface="Calibri"/>
            </a:endParaRPr>
          </a:p>
        </p:txBody>
      </p:sp>
      <p:graphicFrame>
        <p:nvGraphicFramePr>
          <p:cNvPr id="129" name="Graphique 8"/>
          <p:cNvGraphicFramePr/>
          <p:nvPr/>
        </p:nvGraphicFramePr>
        <p:xfrm>
          <a:off x="465480" y="1547280"/>
          <a:ext cx="11260440" cy="4884840"/>
        </p:xfrm>
        <a:graphic>
          <a:graphicData uri="http://schemas.openxmlformats.org/drawingml/2006/chart">
            <c:chart xmlns:c="http://schemas.openxmlformats.org/drawingml/2006/chart" xmlns:r="http://schemas.openxmlformats.org/officeDocument/2006/relationships" r:id="rId2"/>
          </a:graphicData>
        </a:graphic>
      </p:graphicFrame>
      <p:pic>
        <p:nvPicPr>
          <p:cNvPr id="130" name="Image 4" descr="Une image contenant texte&#10;&#10;Description générée automatiquement"/>
          <p:cNvPicPr/>
          <p:nvPr/>
        </p:nvPicPr>
        <p:blipFill>
          <a:blip r:embed="rId3"/>
          <a:stretch/>
        </p:blipFill>
        <p:spPr>
          <a:xfrm>
            <a:off x="1849680" y="5996160"/>
            <a:ext cx="1542240" cy="580320"/>
          </a:xfrm>
          <a:prstGeom prst="rect">
            <a:avLst/>
          </a:prstGeom>
          <a:ln w="0">
            <a:noFill/>
          </a:ln>
        </p:spPr>
      </p:pic>
    </p:spTree>
  </p:cSld>
  <p:transition spd="slow">
    <p:push dir="u"/>
  </p:transition>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TotalTime>
  <Application>Collabora_Office/22.05.11.1$Linux_X86_64 LibreOffice_project/20d7735c21eeee208536f98c641ca6ba8da95606</Application>
  <AppVersion>15.0000</AppVersion>
  <Words>1881</Words>
  <Paragraphs>359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2022-10-06T14:38:14Z</dcterms:created>
  <dc:creator>yblanc</dc:creator>
  <dc:description/>
  <dc:language>fr-FR</dc:language>
  <cp:lastModifiedBy/>
  <dcterms:modified xsi:type="dcterms:W3CDTF">2023-03-21T07:19:13Z</dcterms:modified>
  <cp:revision>4</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25</vt:i4>
  </property>
  <property fmtid="{D5CDD505-2E9C-101B-9397-08002B2CF9AE}" pid="3" name="PresentationFormat">
    <vt:lpwstr>Grand écran</vt:lpwstr>
  </property>
  <property fmtid="{D5CDD505-2E9C-101B-9397-08002B2CF9AE}" pid="4" name="Slides">
    <vt:i4>31</vt:i4>
  </property>
</Properties>
</file>