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9"/>
  </p:notesMasterIdLst>
  <p:sldIdLst>
    <p:sldId id="257" r:id="rId2"/>
    <p:sldId id="258" r:id="rId3"/>
    <p:sldId id="264" r:id="rId4"/>
    <p:sldId id="259" r:id="rId5"/>
    <p:sldId id="260" r:id="rId6"/>
    <p:sldId id="261" r:id="rId7"/>
    <p:sldId id="262" r:id="rId8"/>
    <p:sldId id="265" r:id="rId9"/>
    <p:sldId id="266" r:id="rId10"/>
    <p:sldId id="287" r:id="rId11"/>
    <p:sldId id="295" r:id="rId12"/>
    <p:sldId id="297" r:id="rId13"/>
    <p:sldId id="273" r:id="rId14"/>
    <p:sldId id="274" r:id="rId15"/>
    <p:sldId id="278" r:id="rId16"/>
    <p:sldId id="281" r:id="rId17"/>
    <p:sldId id="296" r:id="rId18"/>
    <p:sldId id="267" r:id="rId19"/>
    <p:sldId id="269" r:id="rId20"/>
    <p:sldId id="293" r:id="rId21"/>
    <p:sldId id="275" r:id="rId22"/>
    <p:sldId id="271" r:id="rId23"/>
    <p:sldId id="276" r:id="rId24"/>
    <p:sldId id="289" r:id="rId25"/>
    <p:sldId id="280" r:id="rId26"/>
    <p:sldId id="306" r:id="rId27"/>
    <p:sldId id="282" r:id="rId28"/>
    <p:sldId id="290" r:id="rId29"/>
    <p:sldId id="314" r:id="rId30"/>
    <p:sldId id="315" r:id="rId31"/>
    <p:sldId id="316" r:id="rId32"/>
    <p:sldId id="317" r:id="rId33"/>
    <p:sldId id="318" r:id="rId34"/>
    <p:sldId id="319" r:id="rId35"/>
    <p:sldId id="320" r:id="rId36"/>
    <p:sldId id="321" r:id="rId37"/>
    <p:sldId id="322" r:id="rId38"/>
    <p:sldId id="268" r:id="rId39"/>
    <p:sldId id="284" r:id="rId40"/>
    <p:sldId id="277" r:id="rId41"/>
    <p:sldId id="285" r:id="rId42"/>
    <p:sldId id="286" r:id="rId43"/>
    <p:sldId id="311" r:id="rId44"/>
    <p:sldId id="310" r:id="rId45"/>
    <p:sldId id="312" r:id="rId46"/>
    <p:sldId id="292" r:id="rId47"/>
    <p:sldId id="313" r:id="rId4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344C"/>
    <a:srgbClr val="A8D8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1090" autoAdjust="0"/>
  </p:normalViewPr>
  <p:slideViewPr>
    <p:cSldViewPr snapToGrid="0">
      <p:cViewPr>
        <p:scale>
          <a:sx n="50" d="100"/>
          <a:sy n="50" d="100"/>
        </p:scale>
        <p:origin x="1212" y="2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573BD5-429B-4A46-9621-5AA235AA04CD}" type="datetimeFigureOut">
              <a:rPr lang="fr-FR" smtClean="0"/>
              <a:t>14/01/2023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EA14DE-21AD-491A-8D28-B746BCD13C29}" type="slidenum">
              <a:rPr lang="fr-FR" smtClean="0"/>
              <a:t>‹N°›</a:t>
            </a:fld>
            <a:endParaRPr lang="fr-FR"/>
          </a:p>
        </p:txBody>
      </p:sp>
    </p:spTree>
    <p:extLst>
      <p:ext uri="{BB962C8B-B14F-4D97-AF65-F5344CB8AC3E}">
        <p14:creationId xmlns:p14="http://schemas.microsoft.com/office/powerpoint/2010/main" val="23868063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associatheque.fr/fr/avis-expert-numerique-au-service-des-associations.html#1"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dirty="0" smtClean="0"/>
              <a:t>Comment instaurer un dialogue stratégique ?</a:t>
            </a:r>
          </a:p>
          <a:p>
            <a:endParaRPr lang="fr-FR" sz="1200" dirty="0" smtClean="0"/>
          </a:p>
          <a:p>
            <a:r>
              <a:rPr lang="fr-FR" sz="1200" dirty="0" smtClean="0"/>
              <a:t>Comment faire comprendre que la question est politique et qu’elle doit donc être discutée dans les instances ad hoc ?</a:t>
            </a:r>
          </a:p>
          <a:p>
            <a:endParaRPr lang="fr-FR" sz="1200" dirty="0" smtClean="0"/>
          </a:p>
          <a:p>
            <a:r>
              <a:rPr lang="fr-FR" sz="1200" dirty="0" smtClean="0"/>
              <a:t>Comment faire comprendre que la </a:t>
            </a:r>
            <a:r>
              <a:rPr lang="fr-FR" sz="1200" b="1" dirty="0" smtClean="0"/>
              <a:t>démarche doit être </a:t>
            </a:r>
            <a:r>
              <a:rPr lang="fr-FR" sz="1200" b="1" dirty="0" err="1" smtClean="0"/>
              <a:t>co</a:t>
            </a:r>
            <a:r>
              <a:rPr lang="fr-FR" sz="1200" b="1" dirty="0" smtClean="0"/>
              <a:t>-construite</a:t>
            </a:r>
            <a:r>
              <a:rPr lang="fr-FR" sz="1200" dirty="0" smtClean="0"/>
              <a:t> avec l’ensemble des </a:t>
            </a:r>
            <a:r>
              <a:rPr lang="fr-FR" sz="1200" dirty="0" err="1" smtClean="0"/>
              <a:t>utilisateur⋅ices</a:t>
            </a:r>
            <a:r>
              <a:rPr lang="fr-FR" sz="1200" dirty="0" smtClean="0"/>
              <a:t> ?</a:t>
            </a:r>
          </a:p>
          <a:p>
            <a:endParaRPr lang="fr-FR" sz="1200" dirty="0" smtClean="0"/>
          </a:p>
          <a:p>
            <a:r>
              <a:rPr lang="fr-FR" sz="1200" dirty="0" smtClean="0"/>
              <a:t>méthodologie pratique</a:t>
            </a:r>
          </a:p>
          <a:p>
            <a:r>
              <a:rPr lang="fr-FR" sz="1200" dirty="0" smtClean="0"/>
              <a:t>Quelles sont les </a:t>
            </a:r>
            <a:r>
              <a:rPr lang="fr-FR" sz="1200" b="1" dirty="0" smtClean="0"/>
              <a:t>pistes pour mettre en capacité les associations</a:t>
            </a:r>
            <a:r>
              <a:rPr lang="fr-FR" sz="1200" dirty="0" smtClean="0"/>
              <a:t>, Quelles sont les </a:t>
            </a:r>
            <a:r>
              <a:rPr lang="fr-FR" sz="1200" b="1" dirty="0" smtClean="0"/>
              <a:t>étapes nécessaires </a:t>
            </a:r>
            <a:r>
              <a:rPr lang="fr-FR" sz="1200" dirty="0" smtClean="0"/>
              <a:t>à la mise en place d’une stratégie libre réussie, Quelles sont </a:t>
            </a:r>
            <a:r>
              <a:rPr lang="fr-FR" sz="1200" b="1" dirty="0" smtClean="0"/>
              <a:t>les principales clés qui fluidifient la démarche</a:t>
            </a:r>
            <a:r>
              <a:rPr lang="fr-FR" sz="1200" dirty="0" smtClean="0"/>
              <a:t> et </a:t>
            </a:r>
          </a:p>
          <a:p>
            <a:r>
              <a:rPr lang="fr-FR" sz="1200" dirty="0" smtClean="0"/>
              <a:t>Quelles sont </a:t>
            </a:r>
            <a:r>
              <a:rPr lang="fr-FR" sz="1200" b="1" dirty="0" smtClean="0"/>
              <a:t>les erreurs à éviter</a:t>
            </a:r>
            <a:r>
              <a:rPr lang="fr-FR" sz="1200" dirty="0" smtClean="0"/>
              <a:t>. </a:t>
            </a:r>
          </a:p>
          <a:p>
            <a:r>
              <a:rPr lang="fr-FR" sz="1200" dirty="0" smtClean="0"/>
              <a:t>Nous parlerons aussi de </a:t>
            </a:r>
            <a:r>
              <a:rPr lang="fr-FR" sz="1200" b="1" dirty="0" smtClean="0"/>
              <a:t>démarche partenariale</a:t>
            </a:r>
            <a:r>
              <a:rPr lang="fr-FR" sz="1200" dirty="0" smtClean="0"/>
              <a:t> et </a:t>
            </a:r>
            <a:r>
              <a:rPr lang="fr-FR" sz="1200" b="1" dirty="0" smtClean="0"/>
              <a:t>d’accompagnement au changement</a:t>
            </a:r>
            <a:r>
              <a:rPr lang="fr-FR" sz="1200" dirty="0" smtClean="0"/>
              <a:t>.</a:t>
            </a:r>
          </a:p>
          <a:p>
            <a:endParaRPr lang="fr-FR"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1</a:t>
            </a:fld>
            <a:endParaRPr lang="fr-FR"/>
          </a:p>
        </p:txBody>
      </p:sp>
    </p:spTree>
    <p:extLst>
      <p:ext uri="{BB962C8B-B14F-4D97-AF65-F5344CB8AC3E}">
        <p14:creationId xmlns:p14="http://schemas.microsoft.com/office/powerpoint/2010/main" val="144127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u="sng" dirty="0" smtClean="0"/>
              <a:t>LES ASSOCIATIONS ET LA TRANSITION NUMÉRIQUE</a:t>
            </a:r>
            <a:endParaRPr lang="fr-FR" dirty="0" smtClean="0"/>
          </a:p>
          <a:p>
            <a:r>
              <a:rPr lang="fr-FR" dirty="0" smtClean="0"/>
              <a:t>Les associations sont particulièrement concernées par ces mutations numériques qui impactent leur communication, le recrutement de leurs adhérents et leur mode de gouvernance. Au cours de ces deux dernières années, la crise sanitaire les a conduites à repenser leur modèle et leur structuration via le numérique. Cette transition touche l’ensemble des acteurs du monde associatif : les bénévoles comme les salariés sont impactés.</a:t>
            </a:r>
          </a:p>
          <a:p>
            <a:r>
              <a:rPr lang="fr-FR" dirty="0" smtClean="0"/>
              <a:t> </a:t>
            </a:r>
          </a:p>
          <a:p>
            <a:r>
              <a:rPr lang="fr-FR" dirty="0" smtClean="0"/>
              <a:t>En effet, le numérique joue un rôle sur la force et l’intensité de l’engagement d’un bénévole. Ce dernier peut ainsi interagir en instantanée ou de façon plus ponctuelle. La meilleure visibilité et la multiplication de plateformes participatives, mais aussi grâce aux évolutions qui se mettent en place, ce sont aujourd’hui les outils qui s’adaptent aux besoins des utilisateurs et non plus l’inverse.</a:t>
            </a:r>
          </a:p>
          <a:p>
            <a:r>
              <a:rPr lang="fr-FR" dirty="0" smtClean="0"/>
              <a:t/>
            </a:r>
            <a:br>
              <a:rPr lang="fr-FR" dirty="0" smtClean="0"/>
            </a:br>
            <a:endParaRPr lang="fr-FR" dirty="0" smtClean="0"/>
          </a:p>
          <a:p>
            <a:r>
              <a:rPr lang="fr-FR" dirty="0" smtClean="0"/>
              <a:t/>
            </a:r>
            <a:br>
              <a:rPr lang="fr-FR" dirty="0" smtClean="0"/>
            </a:br>
            <a:endParaRPr lang="fr-FR" dirty="0" smtClean="0"/>
          </a:p>
          <a:p>
            <a:r>
              <a:rPr lang="fr-FR" u="sng" dirty="0" smtClean="0"/>
              <a:t>REPENSER LE MODÈLE FÉDÉRATIF GRACE AU NUMÉRIQUE</a:t>
            </a:r>
            <a:endParaRPr lang="fr-FR" dirty="0" smtClean="0"/>
          </a:p>
          <a:p>
            <a:r>
              <a:rPr lang="fr-FR" dirty="0" smtClean="0"/>
              <a:t>Le numérique offre une liberté totale pour quiconque l'utilise. Et ce, peu importe ses idées et convictions. Il offre ainsi la possibilité de s’exprimer, de donner son opinion, quand on le peut et quand on le veut. Autrement dit, grâce à cette ouverture, on peut entrer dans un débat en différé et à distance.</a:t>
            </a:r>
          </a:p>
          <a:p>
            <a:r>
              <a:rPr lang="fr-FR" dirty="0" smtClean="0"/>
              <a:t>L’ouverture à l’extérieur qu’offre le numérique est également fédératrice dans le sens où elle permet, via le partage d’informations, de relier des individus d’univers et de géographie différents.</a:t>
            </a:r>
          </a:p>
          <a:p>
            <a:r>
              <a:rPr lang="fr-FR" dirty="0" smtClean="0"/>
              <a:t>Ces deux volets redynamisent le modèle fédératif.</a:t>
            </a:r>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13</a:t>
            </a:fld>
            <a:endParaRPr lang="fr-FR"/>
          </a:p>
        </p:txBody>
      </p:sp>
    </p:spTree>
    <p:extLst>
      <p:ext uri="{BB962C8B-B14F-4D97-AF65-F5344CB8AC3E}">
        <p14:creationId xmlns:p14="http://schemas.microsoft.com/office/powerpoint/2010/main" val="13645895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dirty="0" smtClean="0"/>
              <a:t>Argumentaire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Si nous avons le choix d'utiliser les outils mis à notre disposition, ces  derniers nous donnent-ils pour autant une entière liberté ? Les outils propriétaires gratuits des géants du numérique tels que Google se rémunèrent par l'utilisation de nos données, bien souvent à l'insu des utilisateurs car peu d'entre nous lisent les conditions d'utilisation. Ainsi, par choix de facilité, d'utilisation et d'accès, nous privilégions ces outils qui vont parfois à l'encontre des valeurs associatives.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Notre objectif aujourd'hui est de démontrer que si le numérique est un véritable enjeu stratégique pour les  associations, nous ne devons toutefois pas en négliger son utilisation et privilégier une approche correspondant à la fois aux besoins, aux projets et aux valeurs du monde associatif.</a:t>
            </a:r>
            <a:endParaRPr lang="fr-FR" sz="1200" dirty="0" smtClean="0"/>
          </a:p>
          <a:p>
            <a:endParaRPr lang="fr-FR" b="0"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14</a:t>
            </a:fld>
            <a:endParaRPr lang="fr-FR"/>
          </a:p>
        </p:txBody>
      </p:sp>
    </p:spTree>
    <p:extLst>
      <p:ext uri="{BB962C8B-B14F-4D97-AF65-F5344CB8AC3E}">
        <p14:creationId xmlns:p14="http://schemas.microsoft.com/office/powerpoint/2010/main" val="29964405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dirty="0" smtClean="0"/>
              <a:t>Argumentaire</a:t>
            </a:r>
          </a:p>
          <a:p>
            <a:r>
              <a:rPr lang="fr-FR" u="sng" dirty="0" smtClean="0"/>
              <a:t>POINTS DE VIGILANCES ET ENJEUX POUR LES ACTEURS ASSOCIATIFS</a:t>
            </a:r>
            <a:endParaRPr lang="fr-FR" dirty="0" smtClean="0"/>
          </a:p>
          <a:p>
            <a:r>
              <a:rPr lang="fr-FR" dirty="0" smtClean="0"/>
              <a:t>Le numérique n’est pas un outil miracle permettant de résoudre tous les soucis des associations. Les outils numériques ne sont pas une fin en soi, ce sont des outils au service d’un projet associatif. S’assurer régulièrement de la cohérence de ces derniers et de leur utilisation avec le projet associatif est essentiel.</a:t>
            </a:r>
          </a:p>
          <a:p>
            <a:r>
              <a:rPr lang="fr-FR" dirty="0" smtClean="0"/>
              <a:t>De plus, pour que ces outils soient efficaces il faut consacrer du temps en amont pour définir une stratégie, des objectifs pour trouver les outils adéquats; en aval il faut aussi se mettre en permanence à niveau et acquérir le savoir faire nécessaire pour les utiliser ainsi que pour en évaluer les apports.</a:t>
            </a:r>
          </a:p>
          <a:p>
            <a:r>
              <a:rPr lang="fr-FR" dirty="0" smtClean="0"/>
              <a:t>La diversité des situations, des objectifs et des besoins nécessite donc cette réflexion préalable, partagée par le plus grand nombre. Au-delà des effets attendus, il peut y avoir des effets induits, inattendus tout aussi intéressants (renforcer la cohésion du groupe via la présence et l’animation des réseaux sociaux, rapprocher les bénévoles et les salariés, susciter l’envie de se former chez certains bénévoles, montrer que l’association est un lieu d’apprentissage, fidéliser…) mais aussi négatifs (outils non mis à jour, manque de formation, fracture numérique,...).</a:t>
            </a:r>
            <a:endParaRPr lang="fr-FR"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15</a:t>
            </a:fld>
            <a:endParaRPr lang="fr-FR"/>
          </a:p>
        </p:txBody>
      </p:sp>
    </p:spTree>
    <p:extLst>
      <p:ext uri="{BB962C8B-B14F-4D97-AF65-F5344CB8AC3E}">
        <p14:creationId xmlns:p14="http://schemas.microsoft.com/office/powerpoint/2010/main" val="37197608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16</a:t>
            </a:fld>
            <a:endParaRPr lang="fr-FR"/>
          </a:p>
        </p:txBody>
      </p:sp>
    </p:spTree>
    <p:extLst>
      <p:ext uri="{BB962C8B-B14F-4D97-AF65-F5344CB8AC3E}">
        <p14:creationId xmlns:p14="http://schemas.microsoft.com/office/powerpoint/2010/main" val="16406493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17</a:t>
            </a:fld>
            <a:endParaRPr lang="fr-FR"/>
          </a:p>
        </p:txBody>
      </p:sp>
    </p:spTree>
    <p:extLst>
      <p:ext uri="{BB962C8B-B14F-4D97-AF65-F5344CB8AC3E}">
        <p14:creationId xmlns:p14="http://schemas.microsoft.com/office/powerpoint/2010/main" val="14440834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b="0" i="0" u="none" strike="noStrike" kern="1200" baseline="0" dirty="0" smtClean="0">
                <a:solidFill>
                  <a:schemeClr val="tx1"/>
                </a:solidFill>
                <a:latin typeface="+mn-lt"/>
                <a:ea typeface="+mn-ea"/>
                <a:cs typeface="+mn-cs"/>
              </a:rPr>
              <a:t>maîtriser 3 arts : celui du politique, de l’exécution opérationnelle et du stratégique. </a:t>
            </a:r>
          </a:p>
          <a:p>
            <a:r>
              <a:rPr lang="fr-FR" sz="1200" b="0" i="0" u="none" strike="noStrike" kern="1200" baseline="0" dirty="0" smtClean="0">
                <a:solidFill>
                  <a:schemeClr val="tx1"/>
                </a:solidFill>
                <a:latin typeface="+mn-lt"/>
                <a:ea typeface="+mn-ea"/>
                <a:cs typeface="+mn-cs"/>
              </a:rPr>
              <a:t>Autrement dit, la </a:t>
            </a:r>
            <a:r>
              <a:rPr lang="fr-FR" sz="1200" b="1" i="0" u="none" strike="noStrike" kern="1200" baseline="0" dirty="0" smtClean="0">
                <a:solidFill>
                  <a:schemeClr val="tx1"/>
                </a:solidFill>
                <a:latin typeface="+mn-lt"/>
                <a:ea typeface="+mn-ea"/>
                <a:cs typeface="+mn-cs"/>
              </a:rPr>
              <a:t>stratégie renvoie à une capacité de</a:t>
            </a:r>
          </a:p>
          <a:p>
            <a:r>
              <a:rPr lang="fr-FR" sz="1200" b="1" i="0" u="none" strike="noStrike" kern="1200" baseline="0" dirty="0" smtClean="0">
                <a:solidFill>
                  <a:schemeClr val="tx1"/>
                </a:solidFill>
                <a:latin typeface="+mn-lt"/>
                <a:ea typeface="+mn-ea"/>
                <a:cs typeface="+mn-cs"/>
              </a:rPr>
              <a:t>projection en vue de pérenniser son action et de l’adapter à l’évolution des besoins et de l’écosystème.</a:t>
            </a:r>
            <a:endParaRPr lang="fr-FR" b="1"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18</a:t>
            </a:fld>
            <a:endParaRPr lang="fr-FR"/>
          </a:p>
        </p:txBody>
      </p:sp>
    </p:spTree>
    <p:extLst>
      <p:ext uri="{BB962C8B-B14F-4D97-AF65-F5344CB8AC3E}">
        <p14:creationId xmlns:p14="http://schemas.microsoft.com/office/powerpoint/2010/main" val="28232342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b="1"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19</a:t>
            </a:fld>
            <a:endParaRPr lang="fr-FR"/>
          </a:p>
        </p:txBody>
      </p:sp>
    </p:spTree>
    <p:extLst>
      <p:ext uri="{BB962C8B-B14F-4D97-AF65-F5344CB8AC3E}">
        <p14:creationId xmlns:p14="http://schemas.microsoft.com/office/powerpoint/2010/main" val="41594501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b="0" i="0" u="none" strike="noStrike" kern="1200" baseline="0" dirty="0" smtClean="0">
                <a:solidFill>
                  <a:schemeClr val="tx1"/>
                </a:solidFill>
                <a:latin typeface="+mn-lt"/>
                <a:ea typeface="+mn-ea"/>
                <a:cs typeface="+mn-cs"/>
              </a:rPr>
              <a:t>En amenant le regard à se décentrer et en le reportant sur l’ensemble des possibles, la réflexion stratégique amène à considérer les problématiques de son projet sous un autre jour, ce qui permet notamment de :</a:t>
            </a:r>
          </a:p>
          <a:p>
            <a:r>
              <a:rPr lang="fr-FR" sz="1200" b="0" i="0" u="none" strike="noStrike" kern="1200" baseline="0" dirty="0" smtClean="0">
                <a:solidFill>
                  <a:schemeClr val="tx1"/>
                </a:solidFill>
                <a:latin typeface="+mn-lt"/>
                <a:ea typeface="+mn-ea"/>
                <a:cs typeface="+mn-cs"/>
              </a:rPr>
              <a:t>- </a:t>
            </a:r>
            <a:r>
              <a:rPr lang="fr-FR" sz="1200" b="1" i="0" u="none" strike="noStrike" kern="1200" baseline="0" dirty="0" smtClean="0">
                <a:solidFill>
                  <a:schemeClr val="tx1"/>
                </a:solidFill>
                <a:latin typeface="+mn-lt"/>
                <a:ea typeface="+mn-ea"/>
                <a:cs typeface="+mn-cs"/>
              </a:rPr>
              <a:t>Mettre en exergue la ou les réelles questions stratégiques </a:t>
            </a:r>
            <a:r>
              <a:rPr lang="fr-FR" sz="1200" b="0" i="0" u="none" strike="noStrike" kern="1200" baseline="0" dirty="0" smtClean="0">
                <a:solidFill>
                  <a:schemeClr val="tx1"/>
                </a:solidFill>
                <a:latin typeface="+mn-lt"/>
                <a:ea typeface="+mn-ea"/>
                <a:cs typeface="+mn-cs"/>
              </a:rPr>
              <a:t>du projet, autrement dit de faire le tri entre symptôme et cause. L’exercice peut ainsi révéler que ce que l’on avait initialement pris pour une cause n’était qu’une conséquence d’un problème plus profond. Autrement dit, la réflexion stratégique permet de poser un diagnostic sur les problématiques essentielles de l’association.</a:t>
            </a:r>
          </a:p>
          <a:p>
            <a:r>
              <a:rPr lang="fr-FR" sz="1200" b="0" i="0" u="none" strike="noStrike" kern="1200" baseline="0" dirty="0" smtClean="0">
                <a:solidFill>
                  <a:schemeClr val="tx1"/>
                </a:solidFill>
                <a:latin typeface="+mn-lt"/>
                <a:ea typeface="+mn-ea"/>
                <a:cs typeface="+mn-cs"/>
              </a:rPr>
              <a:t>- </a:t>
            </a:r>
            <a:r>
              <a:rPr lang="fr-FR" sz="1200" b="1" i="0" u="none" strike="noStrike" kern="1200" baseline="0" dirty="0" err="1" smtClean="0">
                <a:solidFill>
                  <a:schemeClr val="tx1"/>
                </a:solidFill>
                <a:latin typeface="+mn-lt"/>
                <a:ea typeface="+mn-ea"/>
                <a:cs typeface="+mn-cs"/>
              </a:rPr>
              <a:t>Décomplexifier</a:t>
            </a:r>
            <a:r>
              <a:rPr lang="fr-FR" sz="1200" b="1" i="0" u="none" strike="noStrike" kern="1200" baseline="0" dirty="0" smtClean="0">
                <a:solidFill>
                  <a:schemeClr val="tx1"/>
                </a:solidFill>
                <a:latin typeface="+mn-lt"/>
                <a:ea typeface="+mn-ea"/>
                <a:cs typeface="+mn-cs"/>
              </a:rPr>
              <a:t> </a:t>
            </a:r>
            <a:r>
              <a:rPr lang="fr-FR" sz="1200" b="0" i="0" u="none" strike="noStrike" kern="1200" baseline="0" dirty="0" smtClean="0">
                <a:solidFill>
                  <a:schemeClr val="tx1"/>
                </a:solidFill>
                <a:latin typeface="+mn-lt"/>
                <a:ea typeface="+mn-ea"/>
                <a:cs typeface="+mn-cs"/>
              </a:rPr>
              <a:t>l’enchevêtrement des questions ou problématiques, souvent de natures et de difficultés variables et les </a:t>
            </a:r>
            <a:r>
              <a:rPr lang="fr-FR" sz="1200" b="1" i="0" u="none" strike="noStrike" kern="1200" baseline="0" dirty="0" smtClean="0">
                <a:solidFill>
                  <a:schemeClr val="tx1"/>
                </a:solidFill>
                <a:latin typeface="+mn-lt"/>
                <a:ea typeface="+mn-ea"/>
                <a:cs typeface="+mn-cs"/>
              </a:rPr>
              <a:t>ordonner pour les prioriser</a:t>
            </a:r>
            <a:r>
              <a:rPr lang="fr-FR" sz="1200" b="0" i="0" u="none" strike="noStrike" kern="1200" baseline="0" dirty="0" smtClean="0">
                <a:solidFill>
                  <a:schemeClr val="tx1"/>
                </a:solidFill>
                <a:latin typeface="+mn-lt"/>
                <a:ea typeface="+mn-ea"/>
                <a:cs typeface="+mn-cs"/>
              </a:rPr>
              <a:t>, dans la mesure où certains sujets méritent d’être traités en 1er pour pouvoir avancer sur les autres.</a:t>
            </a:r>
          </a:p>
          <a:p>
            <a:r>
              <a:rPr lang="fr-FR" sz="1200" b="0" i="0" u="none" strike="noStrike" kern="1200" baseline="0" dirty="0" smtClean="0">
                <a:solidFill>
                  <a:schemeClr val="tx1"/>
                </a:solidFill>
                <a:latin typeface="+mn-lt"/>
                <a:ea typeface="+mn-ea"/>
                <a:cs typeface="+mn-cs"/>
              </a:rPr>
              <a:t>- </a:t>
            </a:r>
            <a:r>
              <a:rPr lang="fr-FR" sz="1200" b="1" i="0" u="none" strike="noStrike" kern="1200" baseline="0" dirty="0" smtClean="0">
                <a:solidFill>
                  <a:schemeClr val="tx1"/>
                </a:solidFill>
                <a:latin typeface="+mn-lt"/>
                <a:ea typeface="+mn-ea"/>
                <a:cs typeface="+mn-cs"/>
              </a:rPr>
              <a:t>Rendre cohérent </a:t>
            </a:r>
            <a:r>
              <a:rPr lang="fr-FR" sz="1200" b="0" i="0" u="none" strike="noStrike" kern="1200" baseline="0" dirty="0" smtClean="0">
                <a:solidFill>
                  <a:schemeClr val="tx1"/>
                </a:solidFill>
                <a:latin typeface="+mn-lt"/>
                <a:ea typeface="+mn-ea"/>
                <a:cs typeface="+mn-cs"/>
              </a:rPr>
              <a:t>les différents éléments du projet associatif. Les éléments d’un projet associatif étant interconnectés, prendre une décision sur l’un implique des modifications sur d’autres aspects. Comme dans une partie d’échecs, avant de décider de déplacer tel ou tel pion, il importe d’anticiper les conséquences de sa décision.</a:t>
            </a:r>
          </a:p>
          <a:p>
            <a:r>
              <a:rPr lang="fr-FR" sz="1200" b="0" i="0" u="none" strike="noStrike" kern="1200" baseline="0" dirty="0" smtClean="0">
                <a:solidFill>
                  <a:schemeClr val="tx1"/>
                </a:solidFill>
                <a:latin typeface="+mn-lt"/>
                <a:ea typeface="+mn-ea"/>
                <a:cs typeface="+mn-cs"/>
              </a:rPr>
              <a:t>La réflexion stratégique entraîne également une diversité de retombées positives pour votre projet, tels que renforcer la cohésion interne, se redonner du pouvoir d’agir ou encore enrichir votre communication.</a:t>
            </a:r>
            <a:endParaRPr lang="fr-FR"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20</a:t>
            </a:fld>
            <a:endParaRPr lang="fr-FR"/>
          </a:p>
        </p:txBody>
      </p:sp>
    </p:spTree>
    <p:extLst>
      <p:ext uri="{BB962C8B-B14F-4D97-AF65-F5344CB8AC3E}">
        <p14:creationId xmlns:p14="http://schemas.microsoft.com/office/powerpoint/2010/main" val="11575816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b="0" i="0" u="none" strike="noStrike" kern="1200" baseline="0" dirty="0" smtClean="0">
                <a:solidFill>
                  <a:schemeClr val="tx1"/>
                </a:solidFill>
                <a:latin typeface="+mn-lt"/>
                <a:ea typeface="+mn-ea"/>
                <a:cs typeface="+mn-cs"/>
              </a:rPr>
              <a:t>Les démarches de dialogue avec des parties prenantes dont il est ici question se matérialisent essentiellement par des échanges directs, physiques ou numériques, et le développement, sur le long terme d’un lien actif et concret avec les parties prenantes. </a:t>
            </a:r>
          </a:p>
          <a:p>
            <a:r>
              <a:rPr lang="fr-FR" sz="1200" b="0" i="0" u="none" strike="noStrike" kern="1200" baseline="0" dirty="0" smtClean="0">
                <a:solidFill>
                  <a:schemeClr val="tx1"/>
                </a:solidFill>
                <a:latin typeface="+mn-lt"/>
                <a:ea typeface="+mn-ea"/>
                <a:cs typeface="+mn-cs"/>
              </a:rPr>
              <a:t>• Consultation : recueil ou échange d’informations, de points de vue ou de positionnements en vue de collecter un avis. </a:t>
            </a:r>
          </a:p>
          <a:p>
            <a:r>
              <a:rPr lang="fr-FR" sz="1200" b="0" i="0" u="none" strike="noStrike" kern="1200" baseline="0" dirty="0" smtClean="0">
                <a:solidFill>
                  <a:schemeClr val="tx1"/>
                </a:solidFill>
                <a:latin typeface="+mn-lt"/>
                <a:ea typeface="+mn-ea"/>
                <a:cs typeface="+mn-cs"/>
              </a:rPr>
              <a:t>• Concertation : débat contradictoire entre les parties sur un sujet ou une situation en vue de comprendre et échanger des informations, des points de vue ou les positionnements de chacun.</a:t>
            </a:r>
          </a:p>
          <a:p>
            <a:r>
              <a:rPr lang="fr-FR" sz="1200" b="0" i="0" u="none" strike="noStrike" kern="1200" baseline="0" dirty="0" smtClean="0">
                <a:solidFill>
                  <a:schemeClr val="tx1"/>
                </a:solidFill>
                <a:latin typeface="+mn-lt"/>
                <a:ea typeface="+mn-ea"/>
                <a:cs typeface="+mn-cs"/>
              </a:rPr>
              <a:t>L’ensemble des modalités d’interaction avec les parties prenantes. </a:t>
            </a:r>
          </a:p>
          <a:p>
            <a:r>
              <a:rPr lang="fr-FR" sz="1200" b="0" i="0" u="none" strike="noStrike" kern="1200" baseline="0" dirty="0" smtClean="0">
                <a:solidFill>
                  <a:schemeClr val="tx1"/>
                </a:solidFill>
                <a:latin typeface="+mn-lt"/>
                <a:ea typeface="+mn-ea"/>
                <a:cs typeface="+mn-cs"/>
              </a:rPr>
              <a:t>des démarches d’information ou de communication qui sont des flux ascendants ou descendants ne relevant pas d’une démarche de dialogue en tant que tel. Il ne s’applique pas non plus aux démarches de négociation ou de médiation, dans la mesure où elles impliquent un nombre limité de parties prenantes qui portent des intérêts bien identifiés, ni aux démarches de coopération ou de </a:t>
            </a:r>
            <a:r>
              <a:rPr lang="fr-FR" sz="1200" b="0" i="0" u="none" strike="noStrike" kern="1200" baseline="0" dirty="0" err="1" smtClean="0">
                <a:solidFill>
                  <a:schemeClr val="tx1"/>
                </a:solidFill>
                <a:latin typeface="+mn-lt"/>
                <a:ea typeface="+mn-ea"/>
                <a:cs typeface="+mn-cs"/>
              </a:rPr>
              <a:t>co-gestion</a:t>
            </a:r>
            <a:r>
              <a:rPr lang="fr-FR" sz="1200" b="0" i="0" u="none" strike="noStrike" kern="1200" baseline="0" dirty="0" smtClean="0">
                <a:solidFill>
                  <a:schemeClr val="tx1"/>
                </a:solidFill>
                <a:latin typeface="+mn-lt"/>
                <a:ea typeface="+mn-ea"/>
                <a:cs typeface="+mn-cs"/>
              </a:rPr>
              <a:t> qui privilégient l’approche partenariale et sont généralement le fruit d’une première étape de consultation ou de concertation.</a:t>
            </a:r>
          </a:p>
          <a:p>
            <a:endParaRPr lang="fr-FR" sz="1200" b="0" i="0" u="none" strike="noStrike" kern="1200" baseline="0" dirty="0" smtClean="0">
              <a:solidFill>
                <a:schemeClr val="tx1"/>
              </a:solidFill>
              <a:latin typeface="+mn-lt"/>
              <a:ea typeface="+mn-ea"/>
              <a:cs typeface="+mn-cs"/>
            </a:endParaRPr>
          </a:p>
          <a:p>
            <a:pPr marL="342900" indent="-342900">
              <a:buFont typeface="Arial" panose="020B0604020202020204" pitchFamily="34" charset="0"/>
              <a:buChar char="•"/>
            </a:pPr>
            <a:r>
              <a:rPr lang="fr-FR" sz="1200" b="1" dirty="0" smtClean="0"/>
              <a:t>L’information</a:t>
            </a:r>
          </a:p>
          <a:p>
            <a:r>
              <a:rPr lang="fr-FR" sz="1200" dirty="0" smtClean="0"/>
              <a:t>L’information consiste à transmettre des données qui présentent un intérêt ou peuvent avoir un impact sur/pour les parties prenantes : </a:t>
            </a:r>
            <a:r>
              <a:rPr lang="fr-FR" sz="1200" b="1" dirty="0" smtClean="0"/>
              <a:t>l’émetteur transmet une information factuelle</a:t>
            </a:r>
            <a:r>
              <a:rPr lang="fr-FR" sz="1200" dirty="0" smtClean="0"/>
              <a:t>. </a:t>
            </a:r>
          </a:p>
          <a:p>
            <a:r>
              <a:rPr lang="fr-FR" sz="1200" dirty="0" smtClean="0"/>
              <a:t>Informer des parties prenantes permet de partager une connaissance commune entre acteurs en présence.</a:t>
            </a:r>
          </a:p>
          <a:p>
            <a:endParaRPr lang="fr-FR" sz="1200" dirty="0" smtClean="0"/>
          </a:p>
          <a:p>
            <a:pPr marL="342900" indent="-342900">
              <a:buFont typeface="Arial" panose="020B0604020202020204" pitchFamily="34" charset="0"/>
              <a:buChar char="•"/>
            </a:pPr>
            <a:r>
              <a:rPr lang="fr-FR" sz="1200" b="1" dirty="0" smtClean="0">
                <a:solidFill>
                  <a:srgbClr val="E7344C"/>
                </a:solidFill>
              </a:rPr>
              <a:t>La consultation</a:t>
            </a:r>
          </a:p>
          <a:p>
            <a:r>
              <a:rPr lang="fr-FR" sz="1200" dirty="0" smtClean="0"/>
              <a:t>La consultation désigne des situations et des modalités où l’organisation est en attente et </a:t>
            </a:r>
            <a:r>
              <a:rPr lang="fr-FR" sz="1200" b="1" dirty="0" smtClean="0"/>
              <a:t>demande un avis </a:t>
            </a:r>
            <a:r>
              <a:rPr lang="fr-FR" sz="1200" dirty="0" smtClean="0"/>
              <a:t>à ses parties prenantes. </a:t>
            </a:r>
          </a:p>
          <a:p>
            <a:r>
              <a:rPr lang="fr-FR" sz="1200" dirty="0" smtClean="0"/>
              <a:t>Les différentes formes de consultation utilisées : enquête, débat, référendum, sondage, ...</a:t>
            </a:r>
          </a:p>
          <a:p>
            <a:endParaRPr lang="fr-FR" sz="1200" dirty="0" smtClean="0"/>
          </a:p>
          <a:p>
            <a:pPr marL="342900" indent="-342900">
              <a:buFont typeface="Arial" panose="020B0604020202020204" pitchFamily="34" charset="0"/>
              <a:buChar char="•"/>
            </a:pPr>
            <a:r>
              <a:rPr lang="fr-FR" sz="1200" b="1" dirty="0" smtClean="0">
                <a:solidFill>
                  <a:srgbClr val="E7344C"/>
                </a:solidFill>
              </a:rPr>
              <a:t>La concertation</a:t>
            </a:r>
          </a:p>
          <a:p>
            <a:r>
              <a:rPr lang="fr-FR" sz="1200" dirty="0" smtClean="0"/>
              <a:t>C’est la mise en place de moyens et de dispositions constructives pour se comprendre, délibérer, échanger et agir « de concert ». La concertation avec les parties prenantes permet de considérer les informations, les opinions et/ou les arguments de chacun en vue et au-delà d’une compréhension mutuelle, d’aboutir à prendre des mesures, individuellement, ou collectivement sur l’élaboration, la mise en œuvre et la révision de la stratégie de développement durable ou de responsabilité sociétale.</a:t>
            </a:r>
          </a:p>
          <a:p>
            <a:endParaRPr lang="fr-FR" sz="1200" dirty="0" smtClean="0"/>
          </a:p>
          <a:p>
            <a:pPr marL="342900" indent="-342900">
              <a:buFont typeface="Arial" panose="020B0604020202020204" pitchFamily="34" charset="0"/>
              <a:buChar char="•"/>
            </a:pPr>
            <a:r>
              <a:rPr lang="fr-FR" sz="1200" b="1" dirty="0" smtClean="0"/>
              <a:t>L’association</a:t>
            </a:r>
          </a:p>
          <a:p>
            <a:r>
              <a:rPr lang="fr-FR" sz="1200" dirty="0" smtClean="0"/>
              <a:t>L’association est un processus dans lequel les participants sont impliqués et ont la possibilité d’influencer l’élaboration et la mise en œuvre.</a:t>
            </a:r>
            <a:endParaRPr lang="fr-FR" sz="1200" b="1" dirty="0" smtClean="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21</a:t>
            </a:fld>
            <a:endParaRPr lang="fr-FR"/>
          </a:p>
        </p:txBody>
      </p:sp>
    </p:spTree>
    <p:extLst>
      <p:ext uri="{BB962C8B-B14F-4D97-AF65-F5344CB8AC3E}">
        <p14:creationId xmlns:p14="http://schemas.microsoft.com/office/powerpoint/2010/main" val="22811120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b="1"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22</a:t>
            </a:fld>
            <a:endParaRPr lang="fr-FR"/>
          </a:p>
        </p:txBody>
      </p:sp>
    </p:spTree>
    <p:extLst>
      <p:ext uri="{BB962C8B-B14F-4D97-AF65-F5344CB8AC3E}">
        <p14:creationId xmlns:p14="http://schemas.microsoft.com/office/powerpoint/2010/main" val="29195595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6F8F19A4-4BD8-49BE-89C2-6D8449EC9659}" type="slidenum">
              <a:rPr lang="fr-FR" smtClean="0"/>
              <a:t>2</a:t>
            </a:fld>
            <a:endParaRPr lang="fr-FR"/>
          </a:p>
        </p:txBody>
      </p:sp>
    </p:spTree>
    <p:extLst>
      <p:ext uri="{BB962C8B-B14F-4D97-AF65-F5344CB8AC3E}">
        <p14:creationId xmlns:p14="http://schemas.microsoft.com/office/powerpoint/2010/main" val="38690293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b="1"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23</a:t>
            </a:fld>
            <a:endParaRPr lang="fr-FR"/>
          </a:p>
        </p:txBody>
      </p:sp>
    </p:spTree>
    <p:extLst>
      <p:ext uri="{BB962C8B-B14F-4D97-AF65-F5344CB8AC3E}">
        <p14:creationId xmlns:p14="http://schemas.microsoft.com/office/powerpoint/2010/main" val="35232949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24</a:t>
            </a:fld>
            <a:endParaRPr lang="fr-FR"/>
          </a:p>
        </p:txBody>
      </p:sp>
    </p:spTree>
    <p:extLst>
      <p:ext uri="{BB962C8B-B14F-4D97-AF65-F5344CB8AC3E}">
        <p14:creationId xmlns:p14="http://schemas.microsoft.com/office/powerpoint/2010/main" val="5624620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b="0" i="0" u="none" strike="noStrike" kern="1200" baseline="0" dirty="0" smtClean="0">
                <a:solidFill>
                  <a:schemeClr val="tx1"/>
                </a:solidFill>
                <a:latin typeface="+mn-lt"/>
                <a:ea typeface="+mn-ea"/>
                <a:cs typeface="+mn-cs"/>
              </a:rPr>
              <a:t>Ne pas oublier les usagers, ni les partenaires (parties prenantes externes)</a:t>
            </a:r>
          </a:p>
          <a:p>
            <a:endParaRPr lang="fr-FR" sz="1200" b="0" i="0" u="none" strike="noStrike" kern="1200" baseline="0" dirty="0" smtClean="0">
              <a:solidFill>
                <a:schemeClr val="tx1"/>
              </a:solidFill>
              <a:latin typeface="+mn-lt"/>
              <a:ea typeface="+mn-ea"/>
              <a:cs typeface="+mn-cs"/>
            </a:endParaRPr>
          </a:p>
          <a:p>
            <a:r>
              <a:rPr lang="fr-FR" sz="1200" b="0" i="0" u="none" strike="noStrike" kern="1200" baseline="0" dirty="0" smtClean="0">
                <a:solidFill>
                  <a:schemeClr val="tx1"/>
                </a:solidFill>
                <a:latin typeface="+mn-lt"/>
                <a:ea typeface="+mn-ea"/>
                <a:cs typeface="+mn-cs"/>
              </a:rPr>
              <a:t>Une partie prenante est définie comme </a:t>
            </a:r>
            <a:r>
              <a:rPr lang="fr-FR" sz="1200" b="0" i="1" u="none" strike="noStrike" kern="1200" baseline="0" dirty="0" smtClean="0">
                <a:solidFill>
                  <a:schemeClr val="tx1"/>
                </a:solidFill>
                <a:latin typeface="+mn-lt"/>
                <a:ea typeface="+mn-ea"/>
                <a:cs typeface="+mn-cs"/>
              </a:rPr>
              <a:t>« tout individu ou groupe ayant un intérêt dans les décisions ou activités d’une organisation » </a:t>
            </a:r>
            <a:r>
              <a:rPr lang="fr-FR" sz="1200" b="1" i="0" u="none" strike="noStrike" kern="1200" baseline="0" dirty="0" smtClean="0">
                <a:solidFill>
                  <a:schemeClr val="tx1"/>
                </a:solidFill>
                <a:latin typeface="+mn-lt"/>
                <a:ea typeface="+mn-ea"/>
                <a:cs typeface="+mn-cs"/>
              </a:rPr>
              <a:t>10</a:t>
            </a:r>
            <a:r>
              <a:rPr lang="fr-FR" sz="1200" b="0" i="1" u="none" strike="noStrike" kern="1200" baseline="0" dirty="0" smtClean="0">
                <a:solidFill>
                  <a:schemeClr val="tx1"/>
                </a:solidFill>
                <a:latin typeface="+mn-lt"/>
                <a:ea typeface="+mn-ea"/>
                <a:cs typeface="+mn-cs"/>
              </a:rPr>
              <a:t>. </a:t>
            </a:r>
            <a:r>
              <a:rPr lang="fr-FR" sz="1200" b="0" i="0" u="none" strike="noStrike" kern="1200" baseline="0" dirty="0" smtClean="0">
                <a:solidFill>
                  <a:schemeClr val="tx1"/>
                </a:solidFill>
                <a:latin typeface="+mn-lt"/>
                <a:ea typeface="+mn-ea"/>
                <a:cs typeface="+mn-cs"/>
              </a:rPr>
              <a:t>Les parties prenantes sont à la fois des acteurs, internes et externes, à l’organisation pouvant affecter ou être affectés, directement ou indirectement, dans le court terme comme dans le long terme, positivement et négativement par les activités, produits, services et stratégies de l’entreprise déployés pour atteindre ses objectifs. La cartographie des parties prenantes permet d’identifier différents groupes d’acteurs. Chaque cartographie est unique et dépend de chaque entreprise en fonction de son activité. On distingue généralement les parties prenantes internes et externes et les parties prenantes contractuelles et non-contractuelles. </a:t>
            </a:r>
            <a:endParaRPr lang="fr-FR"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25</a:t>
            </a:fld>
            <a:endParaRPr lang="fr-FR"/>
          </a:p>
        </p:txBody>
      </p:sp>
    </p:spTree>
    <p:extLst>
      <p:ext uri="{BB962C8B-B14F-4D97-AF65-F5344CB8AC3E}">
        <p14:creationId xmlns:p14="http://schemas.microsoft.com/office/powerpoint/2010/main" val="34594076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kern="1200" dirty="0" smtClean="0">
                <a:solidFill>
                  <a:schemeClr val="tx1"/>
                </a:solidFill>
                <a:effectLst/>
                <a:latin typeface="+mn-lt"/>
                <a:ea typeface="+mn-ea"/>
                <a:cs typeface="+mn-cs"/>
              </a:rPr>
              <a:t>Assemblée générale :</a:t>
            </a:r>
            <a:r>
              <a:rPr lang="fr-FR" dirty="0" smtClean="0"/>
              <a:t/>
            </a:r>
            <a:br>
              <a:rPr lang="fr-FR" dirty="0" smtClean="0"/>
            </a:br>
            <a:r>
              <a:rPr lang="fr-FR" sz="1200" kern="1200" dirty="0" smtClean="0">
                <a:solidFill>
                  <a:schemeClr val="tx1"/>
                </a:solidFill>
                <a:effectLst/>
                <a:latin typeface="+mn-lt"/>
                <a:ea typeface="+mn-ea"/>
                <a:cs typeface="+mn-cs"/>
              </a:rPr>
              <a:t>L’assemblée générale est l’instance souveraine de l’association, donc elle est la seule compétente pour décider</a:t>
            </a:r>
            <a:r>
              <a:rPr lang="fr-FR" dirty="0" smtClean="0"/>
              <a:t/>
            </a:r>
            <a:br>
              <a:rPr lang="fr-FR" dirty="0" smtClean="0"/>
            </a:br>
            <a:r>
              <a:rPr lang="fr-FR" sz="1200" kern="1200" dirty="0" smtClean="0">
                <a:solidFill>
                  <a:schemeClr val="tx1"/>
                </a:solidFill>
                <a:effectLst/>
                <a:latin typeface="+mn-lt"/>
                <a:ea typeface="+mn-ea"/>
                <a:cs typeface="+mn-cs"/>
              </a:rPr>
              <a:t>des actes essentiels de l’association.</a:t>
            </a:r>
            <a:r>
              <a:rPr lang="fr-FR" dirty="0" smtClean="0"/>
              <a:t/>
            </a:r>
            <a:br>
              <a:rPr lang="fr-FR" dirty="0" smtClean="0"/>
            </a:br>
            <a:r>
              <a:rPr lang="fr-FR" sz="1200" kern="1200" dirty="0" smtClean="0">
                <a:solidFill>
                  <a:schemeClr val="tx1"/>
                </a:solidFill>
                <a:effectLst/>
                <a:latin typeface="+mn-lt"/>
                <a:ea typeface="+mn-ea"/>
                <a:cs typeface="+mn-cs"/>
              </a:rPr>
              <a:t>Elle réunit tous les membres dont la présence est prévue par les statuts</a:t>
            </a:r>
          </a:p>
          <a:p>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Conseil d’administration :</a:t>
            </a:r>
            <a:r>
              <a:rPr lang="fr-FR" dirty="0" smtClean="0"/>
              <a:t/>
            </a:r>
            <a:br>
              <a:rPr lang="fr-FR" dirty="0" smtClean="0"/>
            </a:br>
            <a:r>
              <a:rPr lang="fr-FR" sz="1200" kern="1200" dirty="0" smtClean="0">
                <a:solidFill>
                  <a:schemeClr val="tx1"/>
                </a:solidFill>
                <a:effectLst/>
                <a:latin typeface="+mn-lt"/>
                <a:ea typeface="+mn-ea"/>
                <a:cs typeface="+mn-cs"/>
              </a:rPr>
              <a:t>Pas obligatoire dans une association.</a:t>
            </a:r>
            <a:r>
              <a:rPr lang="fr-FR" dirty="0" smtClean="0"/>
              <a:t/>
            </a:r>
            <a:br>
              <a:rPr lang="fr-FR" dirty="0" smtClean="0"/>
            </a:br>
            <a:r>
              <a:rPr lang="fr-FR" sz="1200" kern="1200" dirty="0" smtClean="0">
                <a:solidFill>
                  <a:schemeClr val="tx1"/>
                </a:solidFill>
                <a:effectLst/>
                <a:latin typeface="+mn-lt"/>
                <a:ea typeface="+mn-ea"/>
                <a:cs typeface="+mn-cs"/>
              </a:rPr>
              <a:t>Composition et mode de désignation définis dans les statuts.</a:t>
            </a:r>
            <a:r>
              <a:rPr lang="fr-FR" dirty="0" smtClean="0"/>
              <a:t/>
            </a:r>
            <a:br>
              <a:rPr lang="fr-FR" dirty="0" smtClean="0"/>
            </a:br>
            <a:r>
              <a:rPr lang="fr-FR" sz="1200" kern="1200" dirty="0" smtClean="0">
                <a:solidFill>
                  <a:schemeClr val="tx1"/>
                </a:solidFill>
                <a:effectLst/>
                <a:latin typeface="+mn-lt"/>
                <a:ea typeface="+mn-ea"/>
                <a:cs typeface="+mn-cs"/>
              </a:rPr>
              <a:t>Pouvoirs du CA : prend des décisions importantes et assure l’administration de l’association. Les pouvoirs du CA</a:t>
            </a:r>
            <a:r>
              <a:rPr lang="fr-FR" dirty="0" smtClean="0"/>
              <a:t/>
            </a:r>
            <a:br>
              <a:rPr lang="fr-FR" dirty="0" smtClean="0"/>
            </a:br>
            <a:r>
              <a:rPr lang="fr-FR" sz="1200" kern="1200" dirty="0" smtClean="0">
                <a:solidFill>
                  <a:schemeClr val="tx1"/>
                </a:solidFill>
                <a:effectLst/>
                <a:latin typeface="+mn-lt"/>
                <a:ea typeface="+mn-ea"/>
                <a:cs typeface="+mn-cs"/>
              </a:rPr>
              <a:t>sont définis dans les statuts de l’association.</a:t>
            </a:r>
          </a:p>
          <a:p>
            <a:endParaRPr lang="fr-FR" sz="1200" kern="1200" dirty="0" smtClean="0">
              <a:solidFill>
                <a:schemeClr val="tx1"/>
              </a:solidFill>
              <a:effectLst/>
              <a:latin typeface="+mn-lt"/>
              <a:ea typeface="+mn-ea"/>
              <a:cs typeface="+mn-cs"/>
            </a:endParaRPr>
          </a:p>
          <a:p>
            <a:r>
              <a:rPr lang="fr-FR" sz="1200" kern="1200" dirty="0" smtClean="0">
                <a:solidFill>
                  <a:schemeClr val="tx1"/>
                </a:solidFill>
                <a:effectLst/>
                <a:latin typeface="+mn-lt"/>
                <a:ea typeface="+mn-ea"/>
                <a:cs typeface="+mn-cs"/>
              </a:rPr>
              <a:t>Bureau :</a:t>
            </a:r>
            <a:r>
              <a:rPr lang="fr-FR" dirty="0" smtClean="0"/>
              <a:t/>
            </a:r>
            <a:br>
              <a:rPr lang="fr-FR" dirty="0" smtClean="0"/>
            </a:br>
            <a:r>
              <a:rPr lang="fr-FR" sz="1200" kern="1200" dirty="0" smtClean="0">
                <a:solidFill>
                  <a:schemeClr val="tx1"/>
                </a:solidFill>
                <a:effectLst/>
                <a:latin typeface="+mn-lt"/>
                <a:ea typeface="+mn-ea"/>
                <a:cs typeface="+mn-cs"/>
              </a:rPr>
              <a:t>La loi n’exige pas d’avoir un bureau et un conseil d’administration.</a:t>
            </a:r>
            <a:r>
              <a:rPr lang="fr-FR" dirty="0" smtClean="0"/>
              <a:t/>
            </a:r>
            <a:br>
              <a:rPr lang="fr-FR" dirty="0" smtClean="0"/>
            </a:br>
            <a:r>
              <a:rPr lang="fr-FR" sz="1200" kern="1200" dirty="0" smtClean="0">
                <a:solidFill>
                  <a:schemeClr val="tx1"/>
                </a:solidFill>
                <a:effectLst/>
                <a:latin typeface="+mn-lt"/>
                <a:ea typeface="+mn-ea"/>
                <a:cs typeface="+mn-cs"/>
              </a:rPr>
              <a:t>Pour les associations comptant peu de membres, il est suffisant que le bureau soit composé du président, du</a:t>
            </a:r>
            <a:r>
              <a:rPr lang="fr-FR" dirty="0" smtClean="0"/>
              <a:t/>
            </a:r>
            <a:br>
              <a:rPr lang="fr-FR" dirty="0" smtClean="0"/>
            </a:br>
            <a:r>
              <a:rPr lang="fr-FR" sz="1200" kern="1200" dirty="0" smtClean="0">
                <a:solidFill>
                  <a:schemeClr val="tx1"/>
                </a:solidFill>
                <a:effectLst/>
                <a:latin typeface="+mn-lt"/>
                <a:ea typeface="+mn-ea"/>
                <a:cs typeface="+mn-cs"/>
              </a:rPr>
              <a:t>trésorier et du secrétaire.</a:t>
            </a:r>
            <a:r>
              <a:rPr lang="fr-FR" dirty="0" smtClean="0"/>
              <a:t/>
            </a:r>
            <a:br>
              <a:rPr lang="fr-FR" dirty="0" smtClean="0"/>
            </a:br>
            <a:r>
              <a:rPr lang="fr-FR" sz="1200" kern="1200" dirty="0" smtClean="0">
                <a:solidFill>
                  <a:schemeClr val="tx1"/>
                </a:solidFill>
                <a:effectLst/>
                <a:latin typeface="+mn-lt"/>
                <a:ea typeface="+mn-ea"/>
                <a:cs typeface="+mn-cs"/>
              </a:rPr>
              <a:t>Convocation et pouvoirs définis dans les statuts</a:t>
            </a:r>
            <a:endParaRPr lang="fr-FR"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26</a:t>
            </a:fld>
            <a:endParaRPr lang="fr-FR"/>
          </a:p>
        </p:txBody>
      </p:sp>
    </p:spTree>
    <p:extLst>
      <p:ext uri="{BB962C8B-B14F-4D97-AF65-F5344CB8AC3E}">
        <p14:creationId xmlns:p14="http://schemas.microsoft.com/office/powerpoint/2010/main" val="19098345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b="0" i="0" u="none" strike="noStrike" kern="1200" baseline="0" dirty="0" smtClean="0">
                <a:solidFill>
                  <a:schemeClr val="tx1"/>
                </a:solidFill>
                <a:latin typeface="+mn-lt"/>
                <a:ea typeface="+mn-ea"/>
                <a:cs typeface="+mn-cs"/>
              </a:rPr>
              <a:t>Le cheminement stratégique se structure en 3 temps : comprendre, décider et agir.</a:t>
            </a:r>
          </a:p>
          <a:p>
            <a:r>
              <a:rPr lang="fr-FR" sz="1200" b="1" i="0" u="none" strike="noStrike" kern="1200" baseline="0" dirty="0" smtClean="0">
                <a:solidFill>
                  <a:schemeClr val="tx1"/>
                </a:solidFill>
                <a:latin typeface="+mn-lt"/>
                <a:ea typeface="+mn-ea"/>
                <a:cs typeface="+mn-cs"/>
              </a:rPr>
              <a:t>comprendre </a:t>
            </a:r>
            <a:r>
              <a:rPr lang="fr-FR" sz="1200" b="0" i="0" u="none" strike="noStrike" kern="1200" baseline="0" dirty="0" smtClean="0">
                <a:solidFill>
                  <a:schemeClr val="tx1"/>
                </a:solidFill>
                <a:latin typeface="+mn-lt"/>
                <a:ea typeface="+mn-ea"/>
                <a:cs typeface="+mn-cs"/>
              </a:rPr>
              <a:t>les enjeux externes et défis internes.</a:t>
            </a:r>
          </a:p>
          <a:p>
            <a:r>
              <a:rPr lang="fr-FR" sz="1200" b="1" i="0" u="none" strike="noStrike" kern="1200" baseline="0" dirty="0" smtClean="0">
                <a:solidFill>
                  <a:schemeClr val="tx1"/>
                </a:solidFill>
                <a:latin typeface="+mn-lt"/>
                <a:ea typeface="+mn-ea"/>
                <a:cs typeface="+mn-cs"/>
              </a:rPr>
              <a:t>Décider </a:t>
            </a:r>
            <a:r>
              <a:rPr lang="fr-FR" sz="1200" b="0" i="0" u="none" strike="noStrike" kern="1200" baseline="0" dirty="0" smtClean="0">
                <a:solidFill>
                  <a:schemeClr val="tx1"/>
                </a:solidFill>
                <a:latin typeface="+mn-lt"/>
                <a:ea typeface="+mn-ea"/>
                <a:cs typeface="+mn-cs"/>
              </a:rPr>
              <a:t>des orientations qui définissent le cap : c’est le moment de prendre les décisions.</a:t>
            </a:r>
          </a:p>
          <a:p>
            <a:r>
              <a:rPr lang="fr-FR" sz="1200" b="1" i="0" u="none" strike="noStrike" kern="1200" baseline="0" dirty="0" smtClean="0">
                <a:solidFill>
                  <a:schemeClr val="tx1"/>
                </a:solidFill>
                <a:latin typeface="+mn-lt"/>
                <a:ea typeface="+mn-ea"/>
                <a:cs typeface="+mn-cs"/>
              </a:rPr>
              <a:t>Agir</a:t>
            </a:r>
            <a:r>
              <a:rPr lang="fr-FR" sz="1200" b="0" i="0" u="none" strike="noStrike" kern="1200" baseline="0" dirty="0" smtClean="0">
                <a:solidFill>
                  <a:schemeClr val="tx1"/>
                </a:solidFill>
                <a:latin typeface="+mn-lt"/>
                <a:ea typeface="+mn-ea"/>
                <a:cs typeface="+mn-cs"/>
              </a:rPr>
              <a:t>, et adapter en permanence le chemin, en fonction des réalités de terrain.</a:t>
            </a:r>
          </a:p>
          <a:p>
            <a:r>
              <a:rPr lang="fr-FR" sz="1200" b="0" i="0" u="none" strike="noStrike" kern="1200" baseline="0" dirty="0" smtClean="0">
                <a:solidFill>
                  <a:schemeClr val="tx1"/>
                </a:solidFill>
                <a:latin typeface="+mn-lt"/>
                <a:ea typeface="+mn-ea"/>
                <a:cs typeface="+mn-cs"/>
              </a:rPr>
              <a:t>Il appartient à la gouvernance d’impulser ces différentes étapes, en suivant une répartition des rôles qui</a:t>
            </a:r>
          </a:p>
          <a:p>
            <a:r>
              <a:rPr lang="fr-FR" sz="1200" b="0" i="0" u="none" strike="noStrike" kern="1200" baseline="0" dirty="0" smtClean="0">
                <a:solidFill>
                  <a:schemeClr val="tx1"/>
                </a:solidFill>
                <a:latin typeface="+mn-lt"/>
                <a:ea typeface="+mn-ea"/>
                <a:cs typeface="+mn-cs"/>
              </a:rPr>
              <a:t>garantit le bon déroulement de la démarche stratégique.</a:t>
            </a:r>
            <a:endParaRPr lang="fr-FR"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27</a:t>
            </a:fld>
            <a:endParaRPr lang="fr-FR"/>
          </a:p>
        </p:txBody>
      </p:sp>
    </p:spTree>
    <p:extLst>
      <p:ext uri="{BB962C8B-B14F-4D97-AF65-F5344CB8AC3E}">
        <p14:creationId xmlns:p14="http://schemas.microsoft.com/office/powerpoint/2010/main" val="30415393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28</a:t>
            </a:fld>
            <a:endParaRPr lang="fr-FR"/>
          </a:p>
        </p:txBody>
      </p:sp>
    </p:spTree>
    <p:extLst>
      <p:ext uri="{BB962C8B-B14F-4D97-AF65-F5344CB8AC3E}">
        <p14:creationId xmlns:p14="http://schemas.microsoft.com/office/powerpoint/2010/main" val="33312895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dirty="0" smtClean="0"/>
              <a:t>Pour les organisations confrontées au changement : </a:t>
            </a:r>
          </a:p>
          <a:p>
            <a:pPr marL="342900" indent="-342900">
              <a:buFont typeface="Arial" panose="020B0604020202020204" pitchFamily="34" charset="0"/>
              <a:buChar char="•"/>
            </a:pPr>
            <a:r>
              <a:rPr lang="fr-FR" sz="1200" dirty="0" smtClean="0"/>
              <a:t>Importance de mobiliser les forces de toutes leurs parties prenantes pour faire face au changement. </a:t>
            </a:r>
          </a:p>
          <a:p>
            <a:pPr marL="342900" indent="-342900">
              <a:buFont typeface="Arial" panose="020B0604020202020204" pitchFamily="34" charset="0"/>
              <a:buChar char="•"/>
            </a:pPr>
            <a:r>
              <a:rPr lang="fr-FR" sz="1200" dirty="0" smtClean="0"/>
              <a:t>L’énergie collective dépendra largement de l’attitude individuelle des dirigeants et des autres personnes impliquées dans l’organisation : bénévoles, salariés, usagers, partenaires.</a:t>
            </a:r>
          </a:p>
          <a:p>
            <a:pPr marL="0" indent="0">
              <a:buFont typeface="Arial" panose="020B0604020202020204" pitchFamily="34" charset="0"/>
              <a:buNone/>
            </a:pPr>
            <a:endParaRPr lang="fr-FR" sz="1200" dirty="0" smtClean="0"/>
          </a:p>
          <a:p>
            <a:pPr marL="0" indent="0">
              <a:buFont typeface="Arial" panose="020B0604020202020204" pitchFamily="34" charset="0"/>
              <a:buNone/>
            </a:pPr>
            <a:r>
              <a:rPr lang="fr-FR" sz="1200" dirty="0" smtClean="0"/>
              <a:t>Attitudes</a:t>
            </a:r>
            <a:r>
              <a:rPr lang="fr-FR" sz="1200" baseline="0" dirty="0" smtClean="0"/>
              <a:t> « émotionnelles »</a:t>
            </a:r>
            <a:endParaRPr lang="fr-FR" sz="1200" dirty="0" smtClean="0"/>
          </a:p>
          <a:p>
            <a:pPr marL="342900" indent="-342900">
              <a:buFont typeface="Arial" panose="020B0604020202020204" pitchFamily="34" charset="0"/>
              <a:buChar char="•"/>
            </a:pPr>
            <a:endParaRPr lang="fr-FR" sz="1200" dirty="0" smtClean="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sz="1200" kern="1200" dirty="0" smtClean="0">
                <a:solidFill>
                  <a:schemeClr val="tx1"/>
                </a:solidFill>
                <a:effectLst/>
                <a:latin typeface="+mn-lt"/>
                <a:ea typeface="+mn-ea"/>
                <a:cs typeface="+mn-cs"/>
              </a:rPr>
              <a:t>Des dirigeants dans le déni </a:t>
            </a:r>
            <a:r>
              <a:rPr lang="fr-FR" sz="1200" b="1" kern="1200" dirty="0" smtClean="0">
                <a:solidFill>
                  <a:schemeClr val="tx1"/>
                </a:solidFill>
                <a:effectLst/>
                <a:latin typeface="+mn-lt"/>
                <a:ea typeface="+mn-ea"/>
                <a:cs typeface="+mn-cs"/>
              </a:rPr>
              <a:t>conduiront leur association « dans le mur », </a:t>
            </a:r>
            <a:r>
              <a:rPr lang="fr-FR" sz="1200" kern="1200" dirty="0" smtClean="0">
                <a:solidFill>
                  <a:schemeClr val="tx1"/>
                </a:solidFill>
                <a:effectLst/>
                <a:latin typeface="+mn-lt"/>
                <a:ea typeface="+mn-ea"/>
                <a:cs typeface="+mn-cs"/>
              </a:rPr>
              <a:t>tout occupés à se persuader que les choses sont immuables. Lorsque le décalage entre le discours et la réalité devient insupportable, ils peuvent tomber dans la résistance ou la résignation.</a:t>
            </a:r>
          </a:p>
          <a:p>
            <a:pPr marL="0" indent="0">
              <a:buFont typeface="Arial" panose="020B0604020202020204" pitchFamily="34" charset="0"/>
              <a:buNone/>
            </a:pPr>
            <a:endParaRPr lang="fr-FR" sz="1200" dirty="0" smtClean="0"/>
          </a:p>
          <a:p>
            <a:endParaRPr lang="fr-FR" b="1"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29</a:t>
            </a:fld>
            <a:endParaRPr lang="fr-FR"/>
          </a:p>
        </p:txBody>
      </p:sp>
    </p:spTree>
    <p:extLst>
      <p:ext uri="{BB962C8B-B14F-4D97-AF65-F5344CB8AC3E}">
        <p14:creationId xmlns:p14="http://schemas.microsoft.com/office/powerpoint/2010/main" val="4394532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Les dirigeants qui préfèrent résister au changement se transforment en don Quichotte. Ils s’emploient à mobiliser toutes les forces de leur structure contre des chimères. </a:t>
            </a:r>
            <a:r>
              <a:rPr lang="fr-FR" sz="1200" b="1" kern="1200" dirty="0" smtClean="0">
                <a:solidFill>
                  <a:schemeClr val="tx1"/>
                </a:solidFill>
                <a:effectLst/>
                <a:latin typeface="+mn-lt"/>
                <a:ea typeface="+mn-ea"/>
                <a:cs typeface="+mn-cs"/>
              </a:rPr>
              <a:t>On gaspille ainsi un temps précieux à traiter de faux problèmes</a:t>
            </a:r>
            <a:r>
              <a:rPr lang="fr-FR" sz="1200" kern="1200" dirty="0" smtClean="0">
                <a:solidFill>
                  <a:schemeClr val="tx1"/>
                </a:solidFill>
                <a:effectLst/>
                <a:latin typeface="+mn-lt"/>
                <a:ea typeface="+mn-ea"/>
                <a:cs typeface="+mn-cs"/>
              </a:rPr>
              <a:t>, alors qu’il faudrait </a:t>
            </a:r>
            <a:r>
              <a:rPr lang="fr-FR" sz="1200" b="1" kern="1200" dirty="0" smtClean="0">
                <a:solidFill>
                  <a:schemeClr val="tx1"/>
                </a:solidFill>
                <a:effectLst/>
                <a:latin typeface="+mn-lt"/>
                <a:ea typeface="+mn-ea"/>
                <a:cs typeface="+mn-cs"/>
              </a:rPr>
              <a:t>travailler plutôt à adapter la structure à son nouveau contexte</a:t>
            </a:r>
            <a:r>
              <a:rPr lang="fr-FR" sz="1200" kern="1200" dirty="0" smtClean="0">
                <a:solidFill>
                  <a:schemeClr val="tx1"/>
                </a:solidFill>
                <a:effectLst/>
                <a:latin typeface="+mn-lt"/>
                <a:ea typeface="+mn-ea"/>
                <a:cs typeface="+mn-cs"/>
              </a:rPr>
              <a:t>.</a:t>
            </a:r>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30</a:t>
            </a:fld>
            <a:endParaRPr lang="fr-FR"/>
          </a:p>
        </p:txBody>
      </p:sp>
    </p:spTree>
    <p:extLst>
      <p:ext uri="{BB962C8B-B14F-4D97-AF65-F5344CB8AC3E}">
        <p14:creationId xmlns:p14="http://schemas.microsoft.com/office/powerpoint/2010/main" val="24576773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effectLst/>
                <a:latin typeface="+mn-lt"/>
                <a:ea typeface="+mn-ea"/>
                <a:cs typeface="+mn-cs"/>
              </a:rPr>
              <a:t>Après avoir été dans le déni ou la résistance, les dirigeants peuvent se réfugier dans la résignation et à </a:t>
            </a:r>
            <a:r>
              <a:rPr lang="fr-FR" sz="1200" b="1" kern="1200" dirty="0" smtClean="0">
                <a:solidFill>
                  <a:schemeClr val="tx1"/>
                </a:solidFill>
                <a:effectLst/>
                <a:latin typeface="+mn-lt"/>
                <a:ea typeface="+mn-ea"/>
                <a:cs typeface="+mn-cs"/>
              </a:rPr>
              <a:t>participer activement au sabordage de la structure, sur la base d’un diagnostic sans appel, formulé à la va-vite</a:t>
            </a:r>
            <a:r>
              <a:rPr lang="fr-FR" sz="1200" kern="1200" dirty="0" smtClean="0">
                <a:solidFill>
                  <a:schemeClr val="tx1"/>
                </a:solidFill>
                <a:effectLst/>
                <a:latin typeface="+mn-lt"/>
                <a:ea typeface="+mn-ea"/>
                <a:cs typeface="+mn-cs"/>
              </a:rPr>
              <a:t>.</a:t>
            </a:r>
          </a:p>
          <a:p>
            <a:endParaRPr lang="fr-FR" b="1"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31</a:t>
            </a:fld>
            <a:endParaRPr lang="fr-FR"/>
          </a:p>
        </p:txBody>
      </p:sp>
    </p:spTree>
    <p:extLst>
      <p:ext uri="{BB962C8B-B14F-4D97-AF65-F5344CB8AC3E}">
        <p14:creationId xmlns:p14="http://schemas.microsoft.com/office/powerpoint/2010/main" val="21798822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b="1"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32</a:t>
            </a:fld>
            <a:endParaRPr lang="fr-FR"/>
          </a:p>
        </p:txBody>
      </p:sp>
    </p:spTree>
    <p:extLst>
      <p:ext uri="{BB962C8B-B14F-4D97-AF65-F5344CB8AC3E}">
        <p14:creationId xmlns:p14="http://schemas.microsoft.com/office/powerpoint/2010/main" val="2489718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Idées d'</a:t>
            </a:r>
            <a:r>
              <a:rPr lang="fr-FR" dirty="0" err="1" smtClean="0"/>
              <a:t>energizer</a:t>
            </a:r>
            <a:r>
              <a:rPr lang="fr-FR" dirty="0" smtClean="0"/>
              <a:t> : Nom + Prénom + dire s’ils sont associatifs ou non</a:t>
            </a:r>
          </a:p>
          <a:p>
            <a:r>
              <a:rPr lang="fr-FR" u="sng" dirty="0" smtClean="0"/>
              <a:t>Visages de marbre</a:t>
            </a:r>
            <a:r>
              <a:rPr lang="fr-FR" dirty="0" smtClean="0"/>
              <a:t> : les </a:t>
            </a:r>
            <a:r>
              <a:rPr lang="fr-FR" dirty="0" err="1" smtClean="0"/>
              <a:t>participant-es</a:t>
            </a:r>
            <a:r>
              <a:rPr lang="fr-FR" dirty="0" smtClean="0"/>
              <a:t> forment deux rangées séparées de 3 mètres l’une de l’autre. </a:t>
            </a:r>
            <a:r>
              <a:rPr lang="fr-FR" dirty="0" err="1" smtClean="0"/>
              <a:t>Chacun-e</a:t>
            </a:r>
            <a:r>
              <a:rPr lang="fr-FR" dirty="0" smtClean="0"/>
              <a:t> doit garder son sérieux, malgré toutes les tentatives de l’équipe adverse de faire apparaître ne fût-ce qu’un sourire. Chaque équipe s’avance vers l’autre et la croise. Tous les « coups » sont permis mais il est interdit de se toucher et de fermer les yeux. Si </a:t>
            </a:r>
            <a:r>
              <a:rPr lang="fr-FR" dirty="0" err="1" smtClean="0"/>
              <a:t>quelqu’un-e</a:t>
            </a:r>
            <a:r>
              <a:rPr lang="fr-FR" dirty="0" smtClean="0"/>
              <a:t> observe un sourire ou un rire, il-elle cite son nom, et la personne est éliminée. Les équipes font demi-tour et se croisent jusqu’à ce qu’il ne reste plus qu’un visage de marbre.</a:t>
            </a:r>
          </a:p>
          <a:p>
            <a:r>
              <a:rPr lang="fr-FR" u="sng" dirty="0" smtClean="0"/>
              <a:t>Ne dis rien</a:t>
            </a:r>
            <a:r>
              <a:rPr lang="fr-FR" dirty="0" smtClean="0"/>
              <a:t> : le groupe se met en cercle. Une personne du groupe s’avance vers une autre personne de son choix et lui pose une question. La personne questionnée ne doit pas répondre : c’est celle qui est à sa gauche qui doit répondre. Dans ce jeu, les réponses les plus loufoques / inventives peuvent être posées.</a:t>
            </a:r>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3</a:t>
            </a:fld>
            <a:endParaRPr lang="fr-FR"/>
          </a:p>
        </p:txBody>
      </p:sp>
    </p:spTree>
    <p:extLst>
      <p:ext uri="{BB962C8B-B14F-4D97-AF65-F5344CB8AC3E}">
        <p14:creationId xmlns:p14="http://schemas.microsoft.com/office/powerpoint/2010/main" val="9785644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b="1"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33</a:t>
            </a:fld>
            <a:endParaRPr lang="fr-FR"/>
          </a:p>
        </p:txBody>
      </p:sp>
    </p:spTree>
    <p:extLst>
      <p:ext uri="{BB962C8B-B14F-4D97-AF65-F5344CB8AC3E}">
        <p14:creationId xmlns:p14="http://schemas.microsoft.com/office/powerpoint/2010/main" val="21457810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34</a:t>
            </a:fld>
            <a:endParaRPr lang="fr-FR"/>
          </a:p>
        </p:txBody>
      </p:sp>
    </p:spTree>
    <p:extLst>
      <p:ext uri="{BB962C8B-B14F-4D97-AF65-F5344CB8AC3E}">
        <p14:creationId xmlns:p14="http://schemas.microsoft.com/office/powerpoint/2010/main" val="41208276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35</a:t>
            </a:fld>
            <a:endParaRPr lang="fr-FR"/>
          </a:p>
        </p:txBody>
      </p:sp>
    </p:spTree>
    <p:extLst>
      <p:ext uri="{BB962C8B-B14F-4D97-AF65-F5344CB8AC3E}">
        <p14:creationId xmlns:p14="http://schemas.microsoft.com/office/powerpoint/2010/main" val="19586234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b="0" i="0" u="none" strike="noStrike" kern="1200" baseline="0" dirty="0" smtClean="0">
                <a:solidFill>
                  <a:schemeClr val="tx1"/>
                </a:solidFill>
                <a:latin typeface="+mn-lt"/>
                <a:ea typeface="+mn-ea"/>
                <a:cs typeface="+mn-cs"/>
              </a:rPr>
              <a:t>L’équation d’une gouvernance est d’arbitrer entre ce que je dois faire pour être cohérent avec mon</a:t>
            </a:r>
          </a:p>
          <a:p>
            <a:r>
              <a:rPr lang="fr-FR" sz="1200" b="0" i="0" u="none" strike="noStrike" kern="1200" baseline="0" dirty="0" smtClean="0">
                <a:solidFill>
                  <a:schemeClr val="tx1"/>
                </a:solidFill>
                <a:latin typeface="+mn-lt"/>
                <a:ea typeface="+mn-ea"/>
                <a:cs typeface="+mn-cs"/>
              </a:rPr>
              <a:t>projet associatif, ce que je peux faire en fonction des moyens dont je dispose, et ce que je veux faire en</a:t>
            </a:r>
          </a:p>
          <a:p>
            <a:r>
              <a:rPr lang="fr-FR" sz="1200" b="0" i="0" u="none" strike="noStrike" kern="1200" baseline="0" dirty="0" smtClean="0">
                <a:solidFill>
                  <a:schemeClr val="tx1"/>
                </a:solidFill>
                <a:latin typeface="+mn-lt"/>
                <a:ea typeface="+mn-ea"/>
                <a:cs typeface="+mn-cs"/>
              </a:rPr>
              <a:t>fonction de la volonté des parties prenantes engagées. La nécessaire tension entre les trois est inhérente</a:t>
            </a:r>
          </a:p>
          <a:p>
            <a:r>
              <a:rPr lang="fr-FR" sz="1200" b="0" i="0" u="none" strike="noStrike" kern="1200" baseline="0" dirty="0" smtClean="0">
                <a:solidFill>
                  <a:schemeClr val="tx1"/>
                </a:solidFill>
                <a:latin typeface="+mn-lt"/>
                <a:ea typeface="+mn-ea"/>
                <a:cs typeface="+mn-cs"/>
              </a:rPr>
              <a:t>à tout projet, mais plus forte encore pour un projet d’intérêt général.</a:t>
            </a:r>
          </a:p>
          <a:p>
            <a:r>
              <a:rPr lang="fr-FR" sz="1200" b="0" i="0" u="none" strike="noStrike" kern="1200" baseline="0" dirty="0" smtClean="0">
                <a:solidFill>
                  <a:schemeClr val="tx1"/>
                </a:solidFill>
                <a:latin typeface="+mn-lt"/>
                <a:ea typeface="+mn-ea"/>
                <a:cs typeface="+mn-cs"/>
              </a:rPr>
              <a:t>« Choisir c’est renoncer ! » : plus les choix sont difficiles, plus il est indispensable de se doter d’outils</a:t>
            </a:r>
          </a:p>
          <a:p>
            <a:r>
              <a:rPr lang="fr-FR" sz="1200" b="0" i="0" u="none" strike="noStrike" kern="1200" baseline="0" dirty="0" smtClean="0">
                <a:solidFill>
                  <a:schemeClr val="tx1"/>
                </a:solidFill>
                <a:latin typeface="+mn-lt"/>
                <a:ea typeface="+mn-ea"/>
                <a:cs typeface="+mn-cs"/>
              </a:rPr>
              <a:t>d’aide à la réflexion à la hauteur des enjeux que l’on adresse.</a:t>
            </a:r>
          </a:p>
          <a:p>
            <a:r>
              <a:rPr lang="fr-FR" sz="1200" b="0" i="0" u="none" strike="noStrike" kern="1200" baseline="0" dirty="0" smtClean="0">
                <a:solidFill>
                  <a:schemeClr val="tx1"/>
                </a:solidFill>
                <a:latin typeface="+mn-lt"/>
                <a:ea typeface="+mn-ea"/>
                <a:cs typeface="+mn-cs"/>
              </a:rPr>
              <a:t>Regarder l’avenir pour mieux agir.</a:t>
            </a:r>
          </a:p>
          <a:p>
            <a:r>
              <a:rPr lang="fr-FR" sz="1200" b="0" i="0" u="none" strike="noStrike" kern="1200" baseline="0" dirty="0" smtClean="0">
                <a:solidFill>
                  <a:schemeClr val="tx1"/>
                </a:solidFill>
                <a:latin typeface="+mn-lt"/>
                <a:ea typeface="+mn-ea"/>
                <a:cs typeface="+mn-cs"/>
              </a:rPr>
              <a:t>Face aux difficultés auxquelles les dirigeants associatifs sont confrontés, face aux enjeux de société</a:t>
            </a:r>
          </a:p>
          <a:p>
            <a:r>
              <a:rPr lang="fr-FR" sz="1200" b="0" i="0" u="none" strike="noStrike" kern="1200" baseline="0" dirty="0" smtClean="0">
                <a:solidFill>
                  <a:schemeClr val="tx1"/>
                </a:solidFill>
                <a:latin typeface="+mn-lt"/>
                <a:ea typeface="+mn-ea"/>
                <a:cs typeface="+mn-cs"/>
              </a:rPr>
              <a:t>auxquels les associations peuvent répondre, la réflexion stratégique est un des leviers clés de</a:t>
            </a:r>
          </a:p>
          <a:p>
            <a:r>
              <a:rPr lang="fr-FR" sz="1200" b="0" i="0" u="none" strike="noStrike" kern="1200" baseline="0" dirty="0" smtClean="0">
                <a:solidFill>
                  <a:schemeClr val="tx1"/>
                </a:solidFill>
                <a:latin typeface="+mn-lt"/>
                <a:ea typeface="+mn-ea"/>
                <a:cs typeface="+mn-cs"/>
              </a:rPr>
              <a:t>transformation de son projet ; et notamment un levier majeur pour identifier l’évolution nécessaire de</a:t>
            </a:r>
          </a:p>
          <a:p>
            <a:r>
              <a:rPr lang="fr-FR" sz="1200" b="0" i="0" u="none" strike="noStrike" kern="1200" baseline="0" dirty="0" smtClean="0">
                <a:solidFill>
                  <a:schemeClr val="tx1"/>
                </a:solidFill>
                <a:latin typeface="+mn-lt"/>
                <a:ea typeface="+mn-ea"/>
                <a:cs typeface="+mn-cs"/>
              </a:rPr>
              <a:t>ses missions au regard des évolutions des besoins de ses bénéficiaires.</a:t>
            </a:r>
          </a:p>
          <a:p>
            <a:r>
              <a:rPr lang="fr-FR" sz="1200" b="0" i="0" u="none" strike="noStrike" kern="1200" baseline="0" dirty="0" smtClean="0">
                <a:solidFill>
                  <a:schemeClr val="tx1"/>
                </a:solidFill>
                <a:latin typeface="+mn-lt"/>
                <a:ea typeface="+mn-ea"/>
                <a:cs typeface="+mn-cs"/>
              </a:rPr>
              <a:t>Par son questionnement et sa hauteur de vue, elle est une aide à la décision pour faire des choix éclairés</a:t>
            </a:r>
          </a:p>
          <a:p>
            <a:r>
              <a:rPr lang="fr-FR" sz="1200" b="0" i="0" u="none" strike="noStrike" kern="1200" baseline="0" dirty="0" smtClean="0">
                <a:solidFill>
                  <a:schemeClr val="tx1"/>
                </a:solidFill>
                <a:latin typeface="+mn-lt"/>
                <a:ea typeface="+mn-ea"/>
                <a:cs typeface="+mn-cs"/>
              </a:rPr>
              <a:t>- un éclairage essentiel du politique - et donne un cadre pour agir efficacement - un cadre nécessaire</a:t>
            </a:r>
          </a:p>
          <a:p>
            <a:r>
              <a:rPr lang="fr-FR" sz="1200" b="0" i="0" u="none" strike="noStrike" kern="1200" baseline="0" dirty="0" smtClean="0">
                <a:solidFill>
                  <a:schemeClr val="tx1"/>
                </a:solidFill>
                <a:latin typeface="+mn-lt"/>
                <a:ea typeface="+mn-ea"/>
                <a:cs typeface="+mn-cs"/>
              </a:rPr>
              <a:t>de l’action terrain.</a:t>
            </a:r>
            <a:endParaRPr lang="fr-FR"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36</a:t>
            </a:fld>
            <a:endParaRPr lang="fr-FR"/>
          </a:p>
        </p:txBody>
      </p:sp>
    </p:spTree>
    <p:extLst>
      <p:ext uri="{BB962C8B-B14F-4D97-AF65-F5344CB8AC3E}">
        <p14:creationId xmlns:p14="http://schemas.microsoft.com/office/powerpoint/2010/main" val="21114613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37</a:t>
            </a:fld>
            <a:endParaRPr lang="fr-FR"/>
          </a:p>
        </p:txBody>
      </p:sp>
    </p:spTree>
    <p:extLst>
      <p:ext uri="{BB962C8B-B14F-4D97-AF65-F5344CB8AC3E}">
        <p14:creationId xmlns:p14="http://schemas.microsoft.com/office/powerpoint/2010/main" val="16561965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b="1" i="0" u="none" strike="noStrike" kern="1200" baseline="0" dirty="0" smtClean="0">
                <a:solidFill>
                  <a:schemeClr val="tx1"/>
                </a:solidFill>
                <a:latin typeface="+mn-lt"/>
                <a:ea typeface="+mn-ea"/>
                <a:cs typeface="+mn-cs"/>
              </a:rPr>
              <a:t>IL N’Y A PAS DE HIÉRARCHIE ENTRE LES PRINCIPES DIRECTEURS ET ILS DOIVENT TOUS ÊTRE RESPECTÉS DANS LA MISE EN OEUVRE D’UNE DÉMARCHE DE DIALOGUE AVEC LES PARTIES PRENANTES. </a:t>
            </a:r>
            <a:endParaRPr lang="fr-FR" sz="1200" b="0" i="0" u="none" strike="noStrike" kern="1200" baseline="0" dirty="0" smtClean="0">
              <a:solidFill>
                <a:schemeClr val="tx1"/>
              </a:solidFill>
              <a:latin typeface="+mn-lt"/>
              <a:ea typeface="+mn-ea"/>
              <a:cs typeface="+mn-cs"/>
            </a:endParaRPr>
          </a:p>
          <a:p>
            <a:r>
              <a:rPr lang="fr-FR" sz="1200" b="0" i="1" u="none" strike="noStrike" kern="1200" baseline="0" dirty="0" smtClean="0">
                <a:solidFill>
                  <a:schemeClr val="tx1"/>
                </a:solidFill>
                <a:latin typeface="+mn-lt"/>
                <a:ea typeface="+mn-ea"/>
                <a:cs typeface="+mn-cs"/>
              </a:rPr>
              <a:t>Cependant, en fonction des étapes de déploiement de la démarche, certains principes sont particulièrement à prendre en considération. </a:t>
            </a:r>
            <a:endParaRPr lang="fr-FR"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38</a:t>
            </a:fld>
            <a:endParaRPr lang="fr-FR"/>
          </a:p>
        </p:txBody>
      </p:sp>
    </p:spTree>
    <p:extLst>
      <p:ext uri="{BB962C8B-B14F-4D97-AF65-F5344CB8AC3E}">
        <p14:creationId xmlns:p14="http://schemas.microsoft.com/office/powerpoint/2010/main" val="38013925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None/>
            </a:pPr>
            <a:r>
              <a:rPr lang="fr-FR" sz="1200" b="0" i="1" u="none" strike="noStrike" kern="1200" baseline="0" dirty="0" smtClean="0">
                <a:solidFill>
                  <a:schemeClr val="tx1"/>
                </a:solidFill>
                <a:latin typeface="+mn-lt"/>
                <a:ea typeface="+mn-ea"/>
                <a:cs typeface="+mn-cs"/>
              </a:rPr>
              <a:t>chaque recommandation méthodologique doit permettre de s’interroger sur la qualité de la démarche afin de garantir la mise en place d’un dialogue constructif et de confiance avec les parties prenantes. </a:t>
            </a:r>
            <a:endParaRPr lang="fr-FR" sz="1200" b="1" dirty="0" smtClean="0">
              <a:solidFill>
                <a:schemeClr val="tx1"/>
              </a:solidFill>
            </a:endParaRPr>
          </a:p>
          <a:p>
            <a:pPr marL="457200" indent="-457200">
              <a:buAutoNum type="arabicPeriod"/>
            </a:pPr>
            <a:endParaRPr lang="fr-FR" sz="1200" b="1" dirty="0" smtClean="0">
              <a:solidFill>
                <a:schemeClr val="tx1"/>
              </a:solidFill>
            </a:endParaRPr>
          </a:p>
          <a:p>
            <a:pPr marL="457200" indent="-457200">
              <a:buAutoNum type="arabicPeriod"/>
            </a:pPr>
            <a:r>
              <a:rPr lang="fr-FR" sz="1200" b="1" dirty="0" smtClean="0">
                <a:solidFill>
                  <a:schemeClr val="tx1"/>
                </a:solidFill>
              </a:rPr>
              <a:t>Etat des lieux </a:t>
            </a:r>
          </a:p>
          <a:p>
            <a:r>
              <a:rPr lang="fr-FR" sz="1200" i="1" dirty="0" smtClean="0">
                <a:solidFill>
                  <a:schemeClr val="tx1"/>
                </a:solidFill>
              </a:rPr>
              <a:t>à partir du diagnostic ou pour établir le diagnostic (cf. session de formation dédiée)</a:t>
            </a:r>
          </a:p>
          <a:p>
            <a:endParaRPr lang="fr-FR" sz="1200" i="1"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dirty="0" smtClean="0">
                <a:solidFill>
                  <a:schemeClr val="tx1"/>
                </a:solidFill>
              </a:rPr>
              <a:t>1. Phase d’incubation et de planification interne</a:t>
            </a:r>
            <a:r>
              <a:rPr lang="fr-FR" sz="1200" dirty="0" smtClean="0">
                <a:solidFill>
                  <a:schemeClr val="tx1"/>
                </a:solidFill>
              </a:rPr>
              <a:t>, pour développer une vision sur le dialogue avec les parties prenantes et se doter d’objectifs clairs.</a:t>
            </a:r>
          </a:p>
          <a:p>
            <a:endParaRPr lang="fr-FR" sz="1200" i="1" dirty="0" smtClean="0">
              <a:solidFill>
                <a:schemeClr val="tx1"/>
              </a:solidFill>
            </a:endParaRPr>
          </a:p>
          <a:p>
            <a:endParaRPr lang="fr-FR"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39</a:t>
            </a:fld>
            <a:endParaRPr lang="fr-FR"/>
          </a:p>
        </p:txBody>
      </p:sp>
    </p:spTree>
    <p:extLst>
      <p:ext uri="{BB962C8B-B14F-4D97-AF65-F5344CB8AC3E}">
        <p14:creationId xmlns:p14="http://schemas.microsoft.com/office/powerpoint/2010/main" val="42505884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43</a:t>
            </a:fld>
            <a:endParaRPr lang="fr-FR"/>
          </a:p>
        </p:txBody>
      </p:sp>
    </p:spTree>
    <p:extLst>
      <p:ext uri="{BB962C8B-B14F-4D97-AF65-F5344CB8AC3E}">
        <p14:creationId xmlns:p14="http://schemas.microsoft.com/office/powerpoint/2010/main" val="8261154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44</a:t>
            </a:fld>
            <a:endParaRPr lang="fr-FR"/>
          </a:p>
        </p:txBody>
      </p:sp>
    </p:spTree>
    <p:extLst>
      <p:ext uri="{BB962C8B-B14F-4D97-AF65-F5344CB8AC3E}">
        <p14:creationId xmlns:p14="http://schemas.microsoft.com/office/powerpoint/2010/main" val="243145932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Bâton de parole. Pépites…</a:t>
            </a:r>
            <a:endParaRPr lang="fr-FR"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45</a:t>
            </a:fld>
            <a:endParaRPr lang="fr-FR"/>
          </a:p>
        </p:txBody>
      </p:sp>
    </p:spTree>
    <p:extLst>
      <p:ext uri="{BB962C8B-B14F-4D97-AF65-F5344CB8AC3E}">
        <p14:creationId xmlns:p14="http://schemas.microsoft.com/office/powerpoint/2010/main" val="27688685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6F8F19A4-4BD8-49BE-89C2-6D8449EC9659}" type="slidenum">
              <a:rPr lang="fr-FR" smtClean="0"/>
              <a:t>4</a:t>
            </a:fld>
            <a:endParaRPr lang="fr-FR"/>
          </a:p>
        </p:txBody>
      </p:sp>
    </p:spTree>
    <p:extLst>
      <p:ext uri="{BB962C8B-B14F-4D97-AF65-F5344CB8AC3E}">
        <p14:creationId xmlns:p14="http://schemas.microsoft.com/office/powerpoint/2010/main" val="294857705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Bâton de parole. Pépites…</a:t>
            </a:r>
            <a:endParaRPr lang="fr-FR"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47</a:t>
            </a:fld>
            <a:endParaRPr lang="fr-FR"/>
          </a:p>
        </p:txBody>
      </p:sp>
    </p:spTree>
    <p:extLst>
      <p:ext uri="{BB962C8B-B14F-4D97-AF65-F5344CB8AC3E}">
        <p14:creationId xmlns:p14="http://schemas.microsoft.com/office/powerpoint/2010/main" val="7749698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F8F19A4-4BD8-49BE-89C2-6D8449EC9659}" type="slidenum">
              <a:rPr lang="fr-FR" smtClean="0"/>
              <a:t>6</a:t>
            </a:fld>
            <a:endParaRPr lang="fr-FR"/>
          </a:p>
        </p:txBody>
      </p:sp>
    </p:spTree>
    <p:extLst>
      <p:ext uri="{BB962C8B-B14F-4D97-AF65-F5344CB8AC3E}">
        <p14:creationId xmlns:p14="http://schemas.microsoft.com/office/powerpoint/2010/main" val="23647766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Consigne : 1 mot ou 1 idée par post-it</a:t>
            </a:r>
          </a:p>
          <a:p>
            <a:r>
              <a:rPr lang="fr-FR" dirty="0" smtClean="0"/>
              <a:t>À</a:t>
            </a:r>
            <a:r>
              <a:rPr lang="fr-FR" baseline="0" dirty="0" smtClean="0"/>
              <a:t> quoi ça sert ?</a:t>
            </a:r>
          </a:p>
          <a:p>
            <a:r>
              <a:rPr lang="fr-FR" baseline="0" dirty="0" smtClean="0"/>
              <a:t>Avec qui ? Ou comment ?</a:t>
            </a:r>
            <a:endParaRPr lang="fr-FR"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9</a:t>
            </a:fld>
            <a:endParaRPr lang="fr-FR"/>
          </a:p>
        </p:txBody>
      </p:sp>
    </p:spTree>
    <p:extLst>
      <p:ext uri="{BB962C8B-B14F-4D97-AF65-F5344CB8AC3E}">
        <p14:creationId xmlns:p14="http://schemas.microsoft.com/office/powerpoint/2010/main" val="12941151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Sujet politique !</a:t>
            </a:r>
            <a:endParaRPr lang="fr-FR"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10</a:t>
            </a:fld>
            <a:endParaRPr lang="fr-FR"/>
          </a:p>
        </p:txBody>
      </p:sp>
    </p:spTree>
    <p:extLst>
      <p:ext uri="{BB962C8B-B14F-4D97-AF65-F5344CB8AC3E}">
        <p14:creationId xmlns:p14="http://schemas.microsoft.com/office/powerpoint/2010/main" val="3678475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1" dirty="0" smtClean="0"/>
              <a:t>Partager la connaissance</a:t>
            </a:r>
          </a:p>
          <a:p>
            <a:r>
              <a:rPr lang="fr-FR" dirty="0" smtClean="0"/>
              <a:t>Le geste associatif, c’est d'abord « mettre en commun des connaissances et des moyens, dans un but autre que d’en tirer des bénéfices ».</a:t>
            </a:r>
            <a:br>
              <a:rPr lang="fr-FR" dirty="0" smtClean="0"/>
            </a:br>
            <a:r>
              <a:rPr lang="fr-FR" dirty="0" smtClean="0"/>
              <a:t>Art. 1</a:t>
            </a:r>
            <a:r>
              <a:rPr lang="fr-FR" baseline="30000" dirty="0" smtClean="0"/>
              <a:t>er</a:t>
            </a:r>
            <a:r>
              <a:rPr lang="fr-FR" dirty="0" smtClean="0"/>
              <a:t> de la loi de 1901</a:t>
            </a:r>
          </a:p>
          <a:p>
            <a:r>
              <a:rPr lang="fr-FR" dirty="0" smtClean="0"/>
              <a:t>Or, le numérique transforme radicalement nos rapports à la connaissance, chacun étant à la fois émetteur et diffuseur. C’est pour les associations, une formidable occasion de faire converger leurs valeurs, leurs règles et leurs pratiques avec celles du mouvement des Communs.</a:t>
            </a:r>
          </a:p>
          <a:p>
            <a:r>
              <a:rPr lang="fr-FR" dirty="0" smtClean="0"/>
              <a:t>Le terme « communs » implique une communauté humaine, petite ou grande, formelle ou informelle. Celle-ci a la responsabilité de protéger et développer une ressource naturelle ou immatérielle (des savoirs par exemple). Cette ressource commune échappe au régime de la propriété publique comme à celui de la propriété privée : on parle de propriété partagée. La communauté est dotée d’une gouvernance, qui pose très clairement les règles du jeu qui permettent de protéger ces communs, qualifiés de biens non rivaux.</a:t>
            </a:r>
          </a:p>
          <a:p>
            <a:r>
              <a:rPr lang="fr-FR" dirty="0" smtClean="0"/>
              <a:t>Grâce au numérique, l’hybridation et l’enrichissement des savoirs est possible. On voit déjà des exemples de coopérations fertiles, dans le domaine des sciences ouvertes, ou avec l’ouverture des fonds documentaires publics, le partage de ressources éducationnelles libres, </a:t>
            </a:r>
            <a:r>
              <a:rPr lang="fr-FR" dirty="0" err="1" smtClean="0"/>
              <a:t>Wikipedia</a:t>
            </a:r>
            <a:r>
              <a:rPr lang="fr-FR" dirty="0" smtClean="0"/>
              <a:t>, </a:t>
            </a:r>
            <a:r>
              <a:rPr lang="fr-FR" dirty="0" err="1" smtClean="0"/>
              <a:t>OpenStreetMap</a:t>
            </a:r>
            <a:r>
              <a:rPr lang="fr-FR" dirty="0" smtClean="0"/>
              <a:t> etc. Mais certains acteurs économiques opposent de sérieuses résistances au partage de la valeur (pensons par exemple aux droits d’auteur sur les œuvres musicales). En réalité, le débat sur la convergence entre fait associatif et mouvement des communs peine à émerger.</a:t>
            </a:r>
          </a:p>
          <a:p>
            <a:r>
              <a:rPr lang="fr-FR" b="1" dirty="0" smtClean="0"/>
              <a:t>Partager la valeur</a:t>
            </a:r>
          </a:p>
          <a:p>
            <a:r>
              <a:rPr lang="fr-FR" dirty="0" smtClean="0"/>
              <a:t>Pourtant, dans le champ économique, le modèle des communs repose non pas sur la logique de captation ou de prédation de la valeur, mais sur la logique de partage, avec de nombreuses externalités positives : </a:t>
            </a:r>
          </a:p>
          <a:p>
            <a:r>
              <a:rPr lang="fr-FR" dirty="0" smtClean="0"/>
              <a:t>une ressource ouverte est par nature plus riche, grâce à la multitude de ses contributeurs (ex : logiciels libres)</a:t>
            </a:r>
          </a:p>
          <a:p>
            <a:r>
              <a:rPr lang="fr-FR" dirty="0" smtClean="0"/>
              <a:t>la gestion de la ressource est support de liens sociaux (ex : </a:t>
            </a:r>
            <a:r>
              <a:rPr lang="fr-FR" dirty="0" err="1" smtClean="0"/>
              <a:t>Cartoparty</a:t>
            </a:r>
            <a:r>
              <a:rPr lang="fr-FR" dirty="0" smtClean="0"/>
              <a:t>)</a:t>
            </a:r>
          </a:p>
          <a:p>
            <a:r>
              <a:rPr lang="fr-FR" dirty="0" smtClean="0"/>
              <a:t>la gestion en commun est vecteur d’émancipation et de développement du pouvoir d’agir (ex : autour de Fukushima, contre-expertise citoyenne des effets du tsunami sur la radioactivité).</a:t>
            </a:r>
          </a:p>
          <a:p>
            <a:r>
              <a:rPr lang="fr-FR" dirty="0" smtClean="0"/>
              <a:t>Mais, si l’infrastructure réseau de la France est une des meilleures d’Europe, 400?000 personnes vivent encore dans des zones blanches, sans parler de la question du coût des équipements et des forfaits, pas abordable pour certains. « Emmaüs connect », « chèque numérique » ou « Partage ton wifi » sont de belles réponses, mais pas encore à la hauteur des besoins.</a:t>
            </a:r>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11</a:t>
            </a:fld>
            <a:endParaRPr lang="fr-FR"/>
          </a:p>
        </p:txBody>
      </p:sp>
    </p:spTree>
    <p:extLst>
      <p:ext uri="{BB962C8B-B14F-4D97-AF65-F5344CB8AC3E}">
        <p14:creationId xmlns:p14="http://schemas.microsoft.com/office/powerpoint/2010/main" val="26133760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1" dirty="0" smtClean="0"/>
              <a:t>Ne laisser personne de côté</a:t>
            </a:r>
          </a:p>
          <a:p>
            <a:r>
              <a:rPr lang="fr-FR" dirty="0" smtClean="0"/>
              <a:t>L’enjeu de la lutte contre l’</a:t>
            </a:r>
            <a:r>
              <a:rPr lang="fr-FR" dirty="0" err="1" smtClean="0"/>
              <a:t>illectronisme</a:t>
            </a:r>
            <a:r>
              <a:rPr lang="fr-FR" dirty="0" smtClean="0"/>
              <a:t> est devenu central, pour garantir un égal accès aux droits et préserver la cohésion sociale et territoriale. Avec la fermeture des lieux d’accueil et de services aux publics, la crise sanitaire n’a fait que confirmer que la dématérialisation des démarches transforme la vie quotidienne de milliers de personnes en parcours du combattant.</a:t>
            </a:r>
          </a:p>
          <a:p>
            <a:r>
              <a:rPr lang="fr-FR" dirty="0" smtClean="0"/>
              <a:t>Fort heureusement, des acteurs coopèrent pour apporter des réponses à cette situation : le projet Solidarité numérique, né au cœur de la crise sanitaire</a:t>
            </a:r>
            <a:r>
              <a:rPr lang="fr-FR" baseline="30000" dirty="0" smtClean="0">
                <a:hlinkClick r:id="rId3"/>
              </a:rPr>
              <a:t>1</a:t>
            </a:r>
            <a:r>
              <a:rPr lang="fr-FR" dirty="0" smtClean="0"/>
              <a:t>, a mobilisé 2 000 médiateurs numériques, et permis en deux mois d’accompagner 20 000 personnes dans leurs démarches administratives. Toutefois, 13 millions de personnes restent exclues du numérique en France?!</a:t>
            </a:r>
          </a:p>
          <a:p>
            <a:r>
              <a:rPr lang="fr-FR" dirty="0" smtClean="0"/>
              <a:t>Une partie du monde associatif se trouve de fait dans une posture de médiateur numérique, et se mobilise également pour faire monter en compétence son personnel, ses bénévoles et ses usagers. Sur le terrain pendant les premiers confinements, par exemple, les centres sociaux ont massivement utilisé les outils numériques pour maintenir le lien avec leur public, et ont proposé des ateliers sur les réseaux sociaux, des webinaires thématiques. À ce titre, la solidité de la tête de réseau a été déterminante. Le lien social et l’entraide ont survécu, paradoxalement, grâce au numérique.</a:t>
            </a:r>
          </a:p>
          <a:p>
            <a:r>
              <a:rPr lang="fr-FR" dirty="0" smtClean="0"/>
              <a:t>Les métiers de la médiation numérique sont donc promis à un bel avenir, comme en témoigne le récent « appel à manifestation d’intérêt conseillers numériques » inscrit dans le plan de relance. Au-delà des compétences techniques qu’ils mobilisent et transmettent, les acteurs de la médiation numérique ont une mission essentielle : permettre à chacun de s’émanciper, de faire des choix éclairés pour gérer sa vie numérique et ses données personnelles.</a:t>
            </a:r>
          </a:p>
          <a:p>
            <a:r>
              <a:rPr lang="fr-FR" b="1" dirty="0" smtClean="0"/>
              <a:t>Dynamiser la démocratie</a:t>
            </a:r>
          </a:p>
          <a:p>
            <a:r>
              <a:rPr lang="fr-FR" dirty="0" smtClean="0"/>
              <a:t>Information, consultation, délibération : les outils numériques peuvent se mettre au service de la vitalité démocratique. Ils facilitent la remontée des signaux faibles, des besoins sociaux, ou des attentes des citoyens (ex : sondages et enquêtes en ligne comme le Grand débat national). Ils facilitent également la remontée de propositions concrètes, comme les budgets participatifs, qui gagnent du terrain à une échelle plus locale. Ils favorisent en outre l’organisation de la délibération.</a:t>
            </a:r>
          </a:p>
          <a:p>
            <a:r>
              <a:rPr lang="fr-FR" dirty="0" smtClean="0"/>
              <a:t>Ces possibilités sont valables pour animer la gouvernance des associations, et plus largement des organisations de l’ESS. Au-delà de la question des compétences et des solutions techniques, c’est aussi une question d’alignement des valeurs avec les pratiques. À ce titre, les solutions pour animer sa gouvernance, même à distance, sont nombreuses. Attention toutefois à faire monter en compétences les membres !</a:t>
            </a:r>
          </a:p>
          <a:p>
            <a:r>
              <a:rPr lang="fr-FR" dirty="0" smtClean="0"/>
              <a:t>Le cyberespace est aussi un espace de contre-pouvoir où l’on trouve des outils pour les mobilisations et le débat citoyens. Avec AVAAZ ou Change.org, les pétitions en ligne, permettent de réunir très rapidement des millions de signatures, et parfois d’obtenir gain de cause (ex : loi relative à la lutte contre le gaspillage alimentaire). La semaine qui a suivi la mort de George Floyd aux États-Unis, des centaines de milliers de personnes sont descendues dans la rue pour exiger des informations, attirer l’attention et réclamer justice. L’un des principaux outils utilisés pour organiser ces manifestations n’est ni un réseau social ni une messagerie cryptée : il s’agit de Google doc. Très populaires, les documents en ligne permettent en effet à plusieurs personnes de travailler ensemble simultanément.</a:t>
            </a:r>
          </a:p>
          <a:p>
            <a:r>
              <a:rPr lang="fr-FR" dirty="0" smtClean="0"/>
              <a:t>Dommage que les solutions libres comme celles proposées par </a:t>
            </a:r>
            <a:r>
              <a:rPr lang="fr-FR" dirty="0" err="1" smtClean="0"/>
              <a:t>Framasoft</a:t>
            </a:r>
            <a:r>
              <a:rPr lang="fr-FR" dirty="0" smtClean="0"/>
              <a:t> ne soient pas privilégiées, car elles garantissent que les données ne seraient ni revendues ni surveillées.</a:t>
            </a:r>
          </a:p>
          <a:p>
            <a:r>
              <a:rPr lang="fr-FR" dirty="0" smtClean="0"/>
              <a:t>Las, la Toile est désormais un espace régi par la loi des plus forts, les géants de la Tech, premiers représentants du « capitalisme de surveillance ». Pour </a:t>
            </a:r>
            <a:r>
              <a:rPr lang="fr-FR" dirty="0" err="1" smtClean="0"/>
              <a:t>Shoshana</a:t>
            </a:r>
            <a:r>
              <a:rPr lang="fr-FR" dirty="0" smtClean="0"/>
              <a:t> </a:t>
            </a:r>
            <a:r>
              <a:rPr lang="fr-FR" dirty="0" err="1" smtClean="0"/>
              <a:t>Zubboff</a:t>
            </a:r>
            <a:r>
              <a:rPr lang="fr-FR" dirty="0" smtClean="0"/>
              <a:t>, la plupart des démocraties libérales leur ont abandonné la propriété et l’exploitation des données numériques. Entre la démocratie et la société de surveillance, il faut selon elle choisir.</a:t>
            </a:r>
          </a:p>
          <a:p>
            <a:r>
              <a:rPr lang="fr-FR" b="1" dirty="0" smtClean="0"/>
              <a:t>Aller vers la sobriété numérique</a:t>
            </a:r>
          </a:p>
          <a:p>
            <a:r>
              <a:rPr lang="fr-FR" dirty="0" smtClean="0"/>
              <a:t>The Shift Project a publié un premier rapport en octobre 2018 intitulé « Pour une sobriété numérique », sur l’impact environnemental du numérique. Ce rapport montre que la tendance actuelle de surconsommation numérique dans le monde n’est pas soutenable au regard de l’approvisionnement en énergie et en matériaux qu’elle requiert. Le Shift appelle donc à l’adoption de la sobriété numérique comme un principe d’action. Dans son sillage, Louis </a:t>
            </a:r>
            <a:r>
              <a:rPr lang="fr-FR" dirty="0" err="1" smtClean="0"/>
              <a:t>Nauges</a:t>
            </a:r>
            <a:r>
              <a:rPr lang="fr-FR" dirty="0" smtClean="0"/>
              <a:t> plaide pour la frugalité numérique des organisations.</a:t>
            </a:r>
          </a:p>
          <a:p>
            <a:r>
              <a:rPr lang="fr-FR" dirty="0" smtClean="0"/>
              <a:t>L’écoconception, mais aussi le recyclage, la revalorisation et la dépollution de ces infrastructures numériques sont des enjeux collectifs. Les entreprises commencent à intégrer le coût écologique dans le coût de production (ex : triple comptabilité).</a:t>
            </a:r>
          </a:p>
          <a:p>
            <a:r>
              <a:rPr lang="fr-FR" dirty="0" smtClean="0"/>
              <a:t>La législation peut inciter et sanctionner : l’obsolescence programmée, combattue par les pionniers de l’économie circulaire (souvent des acteurs associatifs, comme Emmaüs, HOP, les </a:t>
            </a:r>
            <a:r>
              <a:rPr lang="fr-FR" dirty="0" err="1" smtClean="0"/>
              <a:t>Ressourceries</a:t>
            </a:r>
            <a:r>
              <a:rPr lang="fr-FR" dirty="0" smtClean="0"/>
              <a:t>...) doit être sanctionnée par la loi ; le principe du pollueur-payeur peut être imposé, </a:t>
            </a:r>
            <a:r>
              <a:rPr lang="fr-FR" i="1" dirty="0" smtClean="0"/>
              <a:t>a fortiori</a:t>
            </a:r>
            <a:r>
              <a:rPr lang="fr-FR" dirty="0" smtClean="0"/>
              <a:t> quand nous « exportons nos pollutions » dans les pays moins développés.</a:t>
            </a:r>
          </a:p>
          <a:p>
            <a:r>
              <a:rPr lang="fr-FR" dirty="0" smtClean="0"/>
              <a:t>Mais il y a un autre enjeu : celui de nos usages. Chaque fois que nous envoyons un email, que nous consultons une page web ou une base de données, que nous changeons de smartphone, ou que nous mettons en page un document : tout usage non indispensable est un coup porté à la planète.</a:t>
            </a:r>
          </a:p>
          <a:p>
            <a:r>
              <a:rPr lang="fr-FR" dirty="0" smtClean="0"/>
              <a:t>Une meilleure information permettrait de changer les comportements, et là encore, les acteurs de l’éducation populaire, conjugués à l’expertise des environnementalistes, peuvent jouer un rôle central (ex : </a:t>
            </a:r>
            <a:r>
              <a:rPr lang="fr-FR" dirty="0" err="1" smtClean="0"/>
              <a:t>Pik</a:t>
            </a:r>
            <a:r>
              <a:rPr lang="fr-FR" dirty="0" smtClean="0"/>
              <a:t> </a:t>
            </a:r>
            <a:r>
              <a:rPr lang="fr-FR" dirty="0" err="1" smtClean="0"/>
              <a:t>pik</a:t>
            </a:r>
            <a:r>
              <a:rPr lang="fr-FR" dirty="0" smtClean="0"/>
              <a:t> environnement).</a:t>
            </a:r>
          </a:p>
          <a:p>
            <a:r>
              <a:rPr lang="fr-FR" dirty="0" smtClean="0"/>
              <a:t>Si le numérique n’est clairement pas le meilleur allié de la planète, d’énormes marges de progrès sont possibles pour limiter son impact. Cela implique la refondation d’un écosystème numérique s’appuyant sur des principes de fonctionnement et des acteurs en phase avec l’objectif d’un développement réellement durable, et donc, équitable.</a:t>
            </a:r>
          </a:p>
          <a:p>
            <a:endParaRPr lang="fr-FR" b="1" dirty="0"/>
          </a:p>
        </p:txBody>
      </p:sp>
      <p:sp>
        <p:nvSpPr>
          <p:cNvPr id="4" name="Espace réservé du numéro de diapositive 3"/>
          <p:cNvSpPr>
            <a:spLocks noGrp="1"/>
          </p:cNvSpPr>
          <p:nvPr>
            <p:ph type="sldNum" sz="quarter" idx="10"/>
          </p:nvPr>
        </p:nvSpPr>
        <p:spPr/>
        <p:txBody>
          <a:bodyPr/>
          <a:lstStyle/>
          <a:p>
            <a:fld id="{FCEA14DE-21AD-491A-8D28-B746BCD13C29}" type="slidenum">
              <a:rPr lang="fr-FR" smtClean="0"/>
              <a:t>12</a:t>
            </a:fld>
            <a:endParaRPr lang="fr-FR"/>
          </a:p>
        </p:txBody>
      </p:sp>
    </p:spTree>
    <p:extLst>
      <p:ext uri="{BB962C8B-B14F-4D97-AF65-F5344CB8AC3E}">
        <p14:creationId xmlns:p14="http://schemas.microsoft.com/office/powerpoint/2010/main" val="29825547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r>
              <a:rPr lang="fr-FR" smtClean="0"/>
              <a:t>17 janvier 2023</a:t>
            </a:r>
            <a:endParaRPr lang="fr-FR"/>
          </a:p>
        </p:txBody>
      </p:sp>
      <p:sp>
        <p:nvSpPr>
          <p:cNvPr id="6" name="Espace réservé du numéro de diapositive 5"/>
          <p:cNvSpPr>
            <a:spLocks noGrp="1"/>
          </p:cNvSpPr>
          <p:nvPr>
            <p:ph type="sldNum" sz="quarter" idx="12"/>
          </p:nvPr>
        </p:nvSpPr>
        <p:spPr/>
        <p:txBody>
          <a:bodyPr/>
          <a:lstStyle/>
          <a:p>
            <a:fld id="{8C4E786F-8F5B-48A6-9A52-DE605798C2F5}" type="slidenum">
              <a:rPr lang="fr-FR" smtClean="0"/>
              <a:t>‹N°›</a:t>
            </a:fld>
            <a:endParaRPr lang="fr-FR"/>
          </a:p>
        </p:txBody>
      </p:sp>
    </p:spTree>
    <p:extLst>
      <p:ext uri="{BB962C8B-B14F-4D97-AF65-F5344CB8AC3E}">
        <p14:creationId xmlns:p14="http://schemas.microsoft.com/office/powerpoint/2010/main" val="1898819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r>
              <a:rPr lang="fr-FR" smtClean="0"/>
              <a:t>17 janvier 2023</a:t>
            </a:r>
            <a:endParaRPr lang="fr-FR"/>
          </a:p>
        </p:txBody>
      </p:sp>
      <p:sp>
        <p:nvSpPr>
          <p:cNvPr id="6" name="Espace réservé du numéro de diapositive 5"/>
          <p:cNvSpPr>
            <a:spLocks noGrp="1"/>
          </p:cNvSpPr>
          <p:nvPr>
            <p:ph type="sldNum" sz="quarter" idx="12"/>
          </p:nvPr>
        </p:nvSpPr>
        <p:spPr/>
        <p:txBody>
          <a:bodyPr/>
          <a:lstStyle/>
          <a:p>
            <a:fld id="{8C4E786F-8F5B-48A6-9A52-DE605798C2F5}" type="slidenum">
              <a:rPr lang="fr-FR" smtClean="0"/>
              <a:t>‹N°›</a:t>
            </a:fld>
            <a:endParaRPr lang="fr-FR"/>
          </a:p>
        </p:txBody>
      </p:sp>
    </p:spTree>
    <p:extLst>
      <p:ext uri="{BB962C8B-B14F-4D97-AF65-F5344CB8AC3E}">
        <p14:creationId xmlns:p14="http://schemas.microsoft.com/office/powerpoint/2010/main" val="850237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r>
              <a:rPr lang="fr-FR" smtClean="0"/>
              <a:t>17 janvier 2023</a:t>
            </a:r>
            <a:endParaRPr lang="fr-FR"/>
          </a:p>
        </p:txBody>
      </p:sp>
      <p:sp>
        <p:nvSpPr>
          <p:cNvPr id="6" name="Espace réservé du numéro de diapositive 5"/>
          <p:cNvSpPr>
            <a:spLocks noGrp="1"/>
          </p:cNvSpPr>
          <p:nvPr>
            <p:ph type="sldNum" sz="quarter" idx="12"/>
          </p:nvPr>
        </p:nvSpPr>
        <p:spPr/>
        <p:txBody>
          <a:bodyPr/>
          <a:lstStyle/>
          <a:p>
            <a:fld id="{8C4E786F-8F5B-48A6-9A52-DE605798C2F5}" type="slidenum">
              <a:rPr lang="fr-FR" smtClean="0"/>
              <a:t>‹N°›</a:t>
            </a:fld>
            <a:endParaRPr lang="fr-FR"/>
          </a:p>
        </p:txBody>
      </p:sp>
    </p:spTree>
    <p:extLst>
      <p:ext uri="{BB962C8B-B14F-4D97-AF65-F5344CB8AC3E}">
        <p14:creationId xmlns:p14="http://schemas.microsoft.com/office/powerpoint/2010/main" val="175817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e de titre">
    <p:spTree>
      <p:nvGrpSpPr>
        <p:cNvPr id="1" name=""/>
        <p:cNvGrpSpPr/>
        <p:nvPr/>
      </p:nvGrpSpPr>
      <p:grpSpPr>
        <a:xfrm>
          <a:off x="0" y="0"/>
          <a:ext cx="0" cy="0"/>
          <a:chOff x="0" y="0"/>
          <a:chExt cx="0" cy="0"/>
        </a:xfrm>
      </p:grpSpPr>
      <p:pic>
        <p:nvPicPr>
          <p:cNvPr id="9" name="Image 8" descr="1.png"/>
          <p:cNvPicPr>
            <a:picLocks noChangeAspect="1"/>
          </p:cNvPicPr>
          <p:nvPr userDrawn="1"/>
        </p:nvPicPr>
        <p:blipFill>
          <a:blip r:embed="rId2" cstate="print"/>
          <a:stretch>
            <a:fillRect/>
          </a:stretch>
        </p:blipFill>
        <p:spPr>
          <a:xfrm>
            <a:off x="0" y="429"/>
            <a:ext cx="12192000" cy="6857143"/>
          </a:xfrm>
          <a:prstGeom prst="rect">
            <a:avLst/>
          </a:prstGeom>
        </p:spPr>
      </p:pic>
      <p:sp>
        <p:nvSpPr>
          <p:cNvPr id="11" name="Espace réservé du texte 10"/>
          <p:cNvSpPr>
            <a:spLocks noGrp="1"/>
          </p:cNvSpPr>
          <p:nvPr>
            <p:ph type="body" sz="quarter" idx="10"/>
          </p:nvPr>
        </p:nvSpPr>
        <p:spPr>
          <a:xfrm>
            <a:off x="431371" y="3332990"/>
            <a:ext cx="9505056" cy="768085"/>
          </a:xfrm>
          <a:prstGeom prst="rect">
            <a:avLst/>
          </a:prstGeom>
        </p:spPr>
        <p:txBody>
          <a:bodyPr lIns="91422" tIns="45711" rIns="91422" bIns="45711" anchor="ctr"/>
          <a:lstStyle>
            <a:lvl1pPr marL="0" indent="0" algn="just">
              <a:spcBef>
                <a:spcPts val="0"/>
              </a:spcBef>
              <a:spcAft>
                <a:spcPts val="0"/>
              </a:spcAft>
              <a:buFontTx/>
              <a:buNone/>
              <a:defRPr sz="5333" b="1">
                <a:solidFill>
                  <a:srgbClr val="1C1942"/>
                </a:solidFill>
                <a:latin typeface="Bitter" pitchFamily="50" charset="0"/>
              </a:defRPr>
            </a:lvl1pPr>
          </a:lstStyle>
          <a:p>
            <a:pPr lvl="0"/>
            <a:r>
              <a:rPr lang="fr-FR" dirty="0" smtClean="0"/>
              <a:t>Cliquez</a:t>
            </a:r>
            <a:endParaRPr lang="fr-FR" dirty="0"/>
          </a:p>
        </p:txBody>
      </p:sp>
      <p:sp>
        <p:nvSpPr>
          <p:cNvPr id="12" name="Espace réservé du texte 10"/>
          <p:cNvSpPr>
            <a:spLocks noGrp="1"/>
          </p:cNvSpPr>
          <p:nvPr>
            <p:ph type="body" sz="quarter" idx="11"/>
          </p:nvPr>
        </p:nvSpPr>
        <p:spPr>
          <a:xfrm>
            <a:off x="431371" y="2084851"/>
            <a:ext cx="9505056" cy="768085"/>
          </a:xfrm>
          <a:prstGeom prst="rect">
            <a:avLst/>
          </a:prstGeom>
        </p:spPr>
        <p:txBody>
          <a:bodyPr wrap="square" lIns="91422" tIns="45711" rIns="91422" bIns="45711" anchor="ctr"/>
          <a:lstStyle>
            <a:lvl1pPr marL="0" indent="0" algn="just">
              <a:lnSpc>
                <a:spcPct val="100000"/>
              </a:lnSpc>
              <a:spcBef>
                <a:spcPts val="0"/>
              </a:spcBef>
              <a:spcAft>
                <a:spcPts val="0"/>
              </a:spcAft>
              <a:buFontTx/>
              <a:buNone/>
              <a:defRPr sz="4800">
                <a:solidFill>
                  <a:srgbClr val="1C1942"/>
                </a:solidFill>
                <a:latin typeface="Bitter" pitchFamily="50" charset="0"/>
              </a:defRPr>
            </a:lvl1pPr>
          </a:lstStyle>
          <a:p>
            <a:pPr lvl="0"/>
            <a:r>
              <a:rPr lang="fr-FR" dirty="0" smtClean="0"/>
              <a:t>Cliquez</a:t>
            </a:r>
            <a:endParaRPr lang="fr-FR" dirty="0"/>
          </a:p>
        </p:txBody>
      </p:sp>
      <p:sp>
        <p:nvSpPr>
          <p:cNvPr id="34" name="Espace réservé du texte 10"/>
          <p:cNvSpPr>
            <a:spLocks noGrp="1"/>
          </p:cNvSpPr>
          <p:nvPr>
            <p:ph type="body" sz="quarter" idx="12"/>
          </p:nvPr>
        </p:nvSpPr>
        <p:spPr>
          <a:xfrm>
            <a:off x="431371" y="4197086"/>
            <a:ext cx="9505056" cy="1056117"/>
          </a:xfrm>
          <a:prstGeom prst="rect">
            <a:avLst/>
          </a:prstGeom>
        </p:spPr>
        <p:txBody>
          <a:bodyPr lIns="91422" tIns="45711" rIns="91422" bIns="45711" anchor="ctr"/>
          <a:lstStyle>
            <a:lvl1pPr marL="0" indent="0" algn="just">
              <a:spcBef>
                <a:spcPts val="0"/>
              </a:spcBef>
              <a:spcAft>
                <a:spcPts val="0"/>
              </a:spcAft>
              <a:buFontTx/>
              <a:buNone/>
              <a:defRPr sz="7333">
                <a:solidFill>
                  <a:srgbClr val="1C1942"/>
                </a:solidFill>
                <a:latin typeface="Bitter" pitchFamily="50" charset="0"/>
              </a:defRPr>
            </a:lvl1pPr>
          </a:lstStyle>
          <a:p>
            <a:pPr lvl="0"/>
            <a:r>
              <a:rPr lang="fr-FR" dirty="0" smtClean="0"/>
              <a:t>Cliquez</a:t>
            </a:r>
            <a:endParaRPr lang="fr-FR" dirty="0"/>
          </a:p>
        </p:txBody>
      </p:sp>
      <p:sp>
        <p:nvSpPr>
          <p:cNvPr id="37" name="Espace réservé du texte 36"/>
          <p:cNvSpPr>
            <a:spLocks noGrp="1"/>
          </p:cNvSpPr>
          <p:nvPr>
            <p:ph type="body" sz="quarter" idx="13" hasCustomPrompt="1"/>
          </p:nvPr>
        </p:nvSpPr>
        <p:spPr>
          <a:xfrm>
            <a:off x="431372" y="5157267"/>
            <a:ext cx="1728192" cy="576000"/>
          </a:xfrm>
          <a:prstGeom prst="rect">
            <a:avLst/>
          </a:prstGeom>
        </p:spPr>
        <p:txBody>
          <a:bodyPr anchor="b"/>
          <a:lstStyle>
            <a:lvl1pPr marL="0" indent="0">
              <a:spcBef>
                <a:spcPts val="0"/>
              </a:spcBef>
              <a:buFontTx/>
              <a:buNone/>
              <a:defRPr sz="1800">
                <a:solidFill>
                  <a:srgbClr val="171643"/>
                </a:solidFill>
                <a:latin typeface="Bitter" pitchFamily="50" charset="0"/>
              </a:defRPr>
            </a:lvl1pPr>
          </a:lstStyle>
          <a:p>
            <a:pPr lvl="0"/>
            <a:r>
              <a:rPr lang="fr-FR" dirty="0" smtClean="0"/>
              <a:t>Cliquez pour ajouter</a:t>
            </a:r>
            <a:endParaRPr lang="fr-FR" dirty="0"/>
          </a:p>
        </p:txBody>
      </p:sp>
      <p:sp>
        <p:nvSpPr>
          <p:cNvPr id="26" name="Espace réservé du texte 36"/>
          <p:cNvSpPr>
            <a:spLocks noGrp="1"/>
          </p:cNvSpPr>
          <p:nvPr>
            <p:ph type="body" sz="quarter" idx="14" hasCustomPrompt="1"/>
          </p:nvPr>
        </p:nvSpPr>
        <p:spPr>
          <a:xfrm>
            <a:off x="2063552" y="5253203"/>
            <a:ext cx="1632181" cy="480053"/>
          </a:xfrm>
          <a:prstGeom prst="rect">
            <a:avLst/>
          </a:prstGeom>
        </p:spPr>
        <p:txBody>
          <a:bodyPr anchor="ctr"/>
          <a:lstStyle>
            <a:lvl1pPr marL="0" indent="0">
              <a:spcBef>
                <a:spcPts val="0"/>
              </a:spcBef>
              <a:buFontTx/>
              <a:buNone/>
              <a:defRPr sz="1067" b="1">
                <a:solidFill>
                  <a:srgbClr val="9AD6CE"/>
                </a:solidFill>
                <a:latin typeface="Bitter" pitchFamily="50" charset="0"/>
              </a:defRPr>
            </a:lvl1pPr>
          </a:lstStyle>
          <a:p>
            <a:pPr lvl="0"/>
            <a:r>
              <a:rPr lang="fr-FR" dirty="0" smtClean="0"/>
              <a:t>Cliquez pour ajouter</a:t>
            </a:r>
            <a:endParaRPr lang="fr-FR" dirty="0"/>
          </a:p>
        </p:txBody>
      </p:sp>
    </p:spTree>
    <p:extLst>
      <p:ext uri="{BB962C8B-B14F-4D97-AF65-F5344CB8AC3E}">
        <p14:creationId xmlns:p14="http://schemas.microsoft.com/office/powerpoint/2010/main" val="22199469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Diapositive de titre">
    <p:spTree>
      <p:nvGrpSpPr>
        <p:cNvPr id="1" name=""/>
        <p:cNvGrpSpPr/>
        <p:nvPr/>
      </p:nvGrpSpPr>
      <p:grpSpPr>
        <a:xfrm>
          <a:off x="0" y="0"/>
          <a:ext cx="0" cy="0"/>
          <a:chOff x="0" y="0"/>
          <a:chExt cx="0" cy="0"/>
        </a:xfrm>
      </p:grpSpPr>
      <p:pic>
        <p:nvPicPr>
          <p:cNvPr id="3" name="Image 2" descr="2.png"/>
          <p:cNvPicPr>
            <a:picLocks noChangeAspect="1"/>
          </p:cNvPicPr>
          <p:nvPr userDrawn="1"/>
        </p:nvPicPr>
        <p:blipFill>
          <a:blip r:embed="rId2" cstate="print"/>
          <a:stretch>
            <a:fillRect/>
          </a:stretch>
        </p:blipFill>
        <p:spPr>
          <a:xfrm>
            <a:off x="0" y="430"/>
            <a:ext cx="12192000" cy="6857143"/>
          </a:xfrm>
          <a:prstGeom prst="rect">
            <a:avLst/>
          </a:prstGeom>
        </p:spPr>
      </p:pic>
      <p:sp>
        <p:nvSpPr>
          <p:cNvPr id="7" name="Espace réservé du texte 6"/>
          <p:cNvSpPr>
            <a:spLocks noGrp="1"/>
          </p:cNvSpPr>
          <p:nvPr>
            <p:ph type="body" sz="quarter" idx="11"/>
          </p:nvPr>
        </p:nvSpPr>
        <p:spPr>
          <a:xfrm>
            <a:off x="431371" y="2084851"/>
            <a:ext cx="2112235" cy="383547"/>
          </a:xfrm>
          <a:prstGeom prst="rect">
            <a:avLst/>
          </a:prstGeom>
        </p:spPr>
        <p:txBody>
          <a:bodyPr/>
          <a:lstStyle>
            <a:lvl1pPr marL="0" indent="0">
              <a:lnSpc>
                <a:spcPct val="100000"/>
              </a:lnSpc>
              <a:spcBef>
                <a:spcPts val="0"/>
              </a:spcBef>
              <a:buFontTx/>
              <a:buNone/>
              <a:defRPr sz="1067" b="1">
                <a:solidFill>
                  <a:srgbClr val="9AD6CE"/>
                </a:solidFill>
                <a:latin typeface="Bitter" pitchFamily="50" charset="0"/>
              </a:defRPr>
            </a:lvl1pPr>
          </a:lstStyle>
          <a:p>
            <a:pPr lvl="0"/>
            <a:r>
              <a:rPr lang="fr-FR" dirty="0" smtClean="0"/>
              <a:t>Cliquez pour modifier les styles du texte du masque</a:t>
            </a:r>
          </a:p>
        </p:txBody>
      </p:sp>
      <p:sp>
        <p:nvSpPr>
          <p:cNvPr id="9" name="Espace réservé du texte 8"/>
          <p:cNvSpPr>
            <a:spLocks noGrp="1"/>
          </p:cNvSpPr>
          <p:nvPr>
            <p:ph type="body" sz="quarter" idx="12"/>
          </p:nvPr>
        </p:nvSpPr>
        <p:spPr>
          <a:xfrm>
            <a:off x="431800" y="2659890"/>
            <a:ext cx="9216595" cy="3265388"/>
          </a:xfrm>
          <a:prstGeom prst="rect">
            <a:avLst/>
          </a:prstGeom>
        </p:spPr>
        <p:txBody>
          <a:bodyPr numCol="2" spcCol="360000"/>
          <a:lstStyle>
            <a:lvl1pPr marL="0" indent="0" algn="just">
              <a:spcBef>
                <a:spcPts val="0"/>
              </a:spcBef>
              <a:buFontTx/>
              <a:buNone/>
              <a:tabLst/>
              <a:defRPr sz="1067">
                <a:solidFill>
                  <a:srgbClr val="171643"/>
                </a:solidFill>
                <a:latin typeface="Bitter" pitchFamily="50" charset="0"/>
              </a:defRPr>
            </a:lvl1pPr>
          </a:lstStyle>
          <a:p>
            <a:pPr lvl="0"/>
            <a:r>
              <a:rPr lang="fr-FR" dirty="0" smtClean="0"/>
              <a:t>Cliquez pour modifier les styles du texte du masque</a:t>
            </a:r>
          </a:p>
        </p:txBody>
      </p:sp>
      <p:sp>
        <p:nvSpPr>
          <p:cNvPr id="10" name="Espace réservé du texte 4"/>
          <p:cNvSpPr>
            <a:spLocks noGrp="1"/>
          </p:cNvSpPr>
          <p:nvPr>
            <p:ph type="body" sz="quarter" idx="10"/>
          </p:nvPr>
        </p:nvSpPr>
        <p:spPr>
          <a:xfrm>
            <a:off x="431800" y="644692"/>
            <a:ext cx="3743987" cy="1440160"/>
          </a:xfrm>
          <a:prstGeom prst="rect">
            <a:avLst/>
          </a:prstGeom>
        </p:spPr>
        <p:txBody>
          <a:bodyPr/>
          <a:lstStyle>
            <a:lvl1pPr marL="0" indent="0">
              <a:lnSpc>
                <a:spcPct val="100000"/>
              </a:lnSpc>
              <a:spcBef>
                <a:spcPts val="0"/>
              </a:spcBef>
              <a:spcAft>
                <a:spcPts val="400"/>
              </a:spcAft>
              <a:buFontTx/>
              <a:buNone/>
              <a:defRPr sz="1867">
                <a:solidFill>
                  <a:srgbClr val="171643"/>
                </a:solidFill>
                <a:latin typeface="Bitter" pitchFamily="50" charset="0"/>
              </a:defRPr>
            </a:lvl1pPr>
            <a:lvl2pPr marL="0" indent="0">
              <a:lnSpc>
                <a:spcPct val="100000"/>
              </a:lnSpc>
              <a:spcBef>
                <a:spcPts val="0"/>
              </a:spcBef>
              <a:buFontTx/>
              <a:buNone/>
              <a:defRPr sz="2000" b="1">
                <a:solidFill>
                  <a:srgbClr val="171643"/>
                </a:solidFill>
                <a:latin typeface="Bitter" pitchFamily="50" charset="0"/>
              </a:defRPr>
            </a:lvl2pPr>
            <a:lvl3pPr marL="0" indent="0">
              <a:lnSpc>
                <a:spcPct val="100000"/>
              </a:lnSpc>
              <a:spcBef>
                <a:spcPts val="0"/>
              </a:spcBef>
              <a:buNone/>
              <a:defRPr sz="2933">
                <a:solidFill>
                  <a:srgbClr val="171643"/>
                </a:solidFill>
                <a:latin typeface="Bitter" pitchFamily="50" charset="0"/>
              </a:defRPr>
            </a:lvl3pPr>
          </a:lstStyle>
          <a:p>
            <a:pPr lvl="0"/>
            <a:r>
              <a:rPr lang="fr-FR" dirty="0" smtClean="0"/>
              <a:t>Cliquez pour modifier</a:t>
            </a:r>
          </a:p>
          <a:p>
            <a:pPr lvl="1"/>
            <a:r>
              <a:rPr lang="fr-FR" dirty="0" smtClean="0"/>
              <a:t>Deuxième niveau</a:t>
            </a:r>
          </a:p>
          <a:p>
            <a:pPr lvl="2"/>
            <a:r>
              <a:rPr lang="fr-FR" dirty="0" smtClean="0"/>
              <a:t>Troisième niveau</a:t>
            </a:r>
          </a:p>
        </p:txBody>
      </p:sp>
      <p:sp>
        <p:nvSpPr>
          <p:cNvPr id="6" name="Rectangle 5"/>
          <p:cNvSpPr/>
          <p:nvPr userDrawn="1"/>
        </p:nvSpPr>
        <p:spPr>
          <a:xfrm>
            <a:off x="527381" y="1604797"/>
            <a:ext cx="672075" cy="24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p>
        </p:txBody>
      </p:sp>
    </p:spTree>
    <p:extLst>
      <p:ext uri="{BB962C8B-B14F-4D97-AF65-F5344CB8AC3E}">
        <p14:creationId xmlns:p14="http://schemas.microsoft.com/office/powerpoint/2010/main" val="14581245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Diapositive de titre">
    <p:spTree>
      <p:nvGrpSpPr>
        <p:cNvPr id="1" name=""/>
        <p:cNvGrpSpPr/>
        <p:nvPr/>
      </p:nvGrpSpPr>
      <p:grpSpPr>
        <a:xfrm>
          <a:off x="0" y="0"/>
          <a:ext cx="0" cy="0"/>
          <a:chOff x="0" y="0"/>
          <a:chExt cx="0" cy="0"/>
        </a:xfrm>
      </p:grpSpPr>
      <p:pic>
        <p:nvPicPr>
          <p:cNvPr id="3" name="Image 2" descr="2.png"/>
          <p:cNvPicPr>
            <a:picLocks noChangeAspect="1"/>
          </p:cNvPicPr>
          <p:nvPr userDrawn="1"/>
        </p:nvPicPr>
        <p:blipFill>
          <a:blip r:embed="rId2" cstate="print"/>
          <a:stretch>
            <a:fillRect/>
          </a:stretch>
        </p:blipFill>
        <p:spPr>
          <a:xfrm>
            <a:off x="0" y="430"/>
            <a:ext cx="12192000" cy="6857143"/>
          </a:xfrm>
          <a:prstGeom prst="rect">
            <a:avLst/>
          </a:prstGeom>
        </p:spPr>
      </p:pic>
      <p:sp>
        <p:nvSpPr>
          <p:cNvPr id="7" name="Espace réservé du texte 6"/>
          <p:cNvSpPr>
            <a:spLocks noGrp="1"/>
          </p:cNvSpPr>
          <p:nvPr>
            <p:ph type="body" sz="quarter" idx="11"/>
          </p:nvPr>
        </p:nvSpPr>
        <p:spPr>
          <a:xfrm>
            <a:off x="431371" y="2084851"/>
            <a:ext cx="2112235" cy="383547"/>
          </a:xfrm>
          <a:prstGeom prst="rect">
            <a:avLst/>
          </a:prstGeom>
        </p:spPr>
        <p:txBody>
          <a:bodyPr/>
          <a:lstStyle>
            <a:lvl1pPr marL="0" indent="0">
              <a:lnSpc>
                <a:spcPct val="100000"/>
              </a:lnSpc>
              <a:spcBef>
                <a:spcPts val="0"/>
              </a:spcBef>
              <a:buFontTx/>
              <a:buNone/>
              <a:defRPr sz="1067" b="1">
                <a:solidFill>
                  <a:srgbClr val="9AD6CE"/>
                </a:solidFill>
                <a:latin typeface="Bitter" pitchFamily="50" charset="0"/>
              </a:defRPr>
            </a:lvl1pPr>
          </a:lstStyle>
          <a:p>
            <a:pPr lvl="0"/>
            <a:r>
              <a:rPr lang="fr-FR" dirty="0" smtClean="0"/>
              <a:t>Cliquez pour modifier les styles du texte du masque</a:t>
            </a:r>
          </a:p>
        </p:txBody>
      </p:sp>
      <p:sp>
        <p:nvSpPr>
          <p:cNvPr id="9" name="Espace réservé du texte 8"/>
          <p:cNvSpPr>
            <a:spLocks noGrp="1"/>
          </p:cNvSpPr>
          <p:nvPr>
            <p:ph type="body" sz="quarter" idx="12"/>
          </p:nvPr>
        </p:nvSpPr>
        <p:spPr>
          <a:xfrm>
            <a:off x="431800" y="2659890"/>
            <a:ext cx="9216595" cy="3265388"/>
          </a:xfrm>
          <a:prstGeom prst="rect">
            <a:avLst/>
          </a:prstGeom>
        </p:spPr>
        <p:txBody>
          <a:bodyPr numCol="2" spcCol="360000"/>
          <a:lstStyle>
            <a:lvl1pPr marL="0" indent="0" algn="just">
              <a:spcBef>
                <a:spcPts val="0"/>
              </a:spcBef>
              <a:buFontTx/>
              <a:buNone/>
              <a:tabLst/>
              <a:defRPr sz="1067">
                <a:solidFill>
                  <a:srgbClr val="171643"/>
                </a:solidFill>
                <a:latin typeface="Bitter" pitchFamily="50" charset="0"/>
              </a:defRPr>
            </a:lvl1pPr>
          </a:lstStyle>
          <a:p>
            <a:pPr lvl="0"/>
            <a:r>
              <a:rPr lang="fr-FR" dirty="0" smtClean="0"/>
              <a:t>Cliquez pour modifier les styles du texte du masque</a:t>
            </a:r>
          </a:p>
        </p:txBody>
      </p:sp>
      <p:sp>
        <p:nvSpPr>
          <p:cNvPr id="10" name="Espace réservé du texte 4"/>
          <p:cNvSpPr>
            <a:spLocks noGrp="1"/>
          </p:cNvSpPr>
          <p:nvPr>
            <p:ph type="body" sz="quarter" idx="10"/>
          </p:nvPr>
        </p:nvSpPr>
        <p:spPr>
          <a:xfrm>
            <a:off x="431800" y="644692"/>
            <a:ext cx="3743987" cy="1440160"/>
          </a:xfrm>
          <a:prstGeom prst="rect">
            <a:avLst/>
          </a:prstGeom>
        </p:spPr>
        <p:txBody>
          <a:bodyPr/>
          <a:lstStyle>
            <a:lvl1pPr marL="0" indent="0">
              <a:lnSpc>
                <a:spcPct val="100000"/>
              </a:lnSpc>
              <a:spcBef>
                <a:spcPts val="0"/>
              </a:spcBef>
              <a:spcAft>
                <a:spcPts val="400"/>
              </a:spcAft>
              <a:buFontTx/>
              <a:buNone/>
              <a:defRPr sz="1867">
                <a:solidFill>
                  <a:srgbClr val="171643"/>
                </a:solidFill>
                <a:latin typeface="Bitter" pitchFamily="50" charset="0"/>
              </a:defRPr>
            </a:lvl1pPr>
            <a:lvl2pPr marL="0" indent="0">
              <a:lnSpc>
                <a:spcPct val="100000"/>
              </a:lnSpc>
              <a:spcBef>
                <a:spcPts val="0"/>
              </a:spcBef>
              <a:buFontTx/>
              <a:buNone/>
              <a:defRPr sz="2000" b="1">
                <a:solidFill>
                  <a:srgbClr val="171643"/>
                </a:solidFill>
                <a:latin typeface="Bitter" pitchFamily="50" charset="0"/>
              </a:defRPr>
            </a:lvl2pPr>
            <a:lvl3pPr marL="0" indent="0">
              <a:lnSpc>
                <a:spcPct val="100000"/>
              </a:lnSpc>
              <a:spcBef>
                <a:spcPts val="0"/>
              </a:spcBef>
              <a:buNone/>
              <a:defRPr sz="2933">
                <a:solidFill>
                  <a:srgbClr val="171643"/>
                </a:solidFill>
                <a:latin typeface="Bitter" pitchFamily="50" charset="0"/>
              </a:defRPr>
            </a:lvl3pPr>
          </a:lstStyle>
          <a:p>
            <a:pPr lvl="0"/>
            <a:r>
              <a:rPr lang="fr-FR" dirty="0" smtClean="0"/>
              <a:t>Cliquez pour modifier</a:t>
            </a:r>
          </a:p>
          <a:p>
            <a:pPr lvl="1"/>
            <a:r>
              <a:rPr lang="fr-FR" dirty="0" smtClean="0"/>
              <a:t>Deuxième niveau</a:t>
            </a:r>
          </a:p>
          <a:p>
            <a:pPr lvl="2"/>
            <a:r>
              <a:rPr lang="fr-FR" dirty="0" smtClean="0"/>
              <a:t>Troisième niveau</a:t>
            </a:r>
          </a:p>
        </p:txBody>
      </p:sp>
      <p:sp>
        <p:nvSpPr>
          <p:cNvPr id="6" name="Rectangle 5"/>
          <p:cNvSpPr/>
          <p:nvPr userDrawn="1"/>
        </p:nvSpPr>
        <p:spPr>
          <a:xfrm>
            <a:off x="527381" y="1604797"/>
            <a:ext cx="672075" cy="24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p>
        </p:txBody>
      </p:sp>
    </p:spTree>
    <p:extLst>
      <p:ext uri="{BB962C8B-B14F-4D97-AF65-F5344CB8AC3E}">
        <p14:creationId xmlns:p14="http://schemas.microsoft.com/office/powerpoint/2010/main" val="28901072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Diapositive de titre">
    <p:spTree>
      <p:nvGrpSpPr>
        <p:cNvPr id="1" name=""/>
        <p:cNvGrpSpPr/>
        <p:nvPr/>
      </p:nvGrpSpPr>
      <p:grpSpPr>
        <a:xfrm>
          <a:off x="0" y="0"/>
          <a:ext cx="0" cy="0"/>
          <a:chOff x="0" y="0"/>
          <a:chExt cx="0" cy="0"/>
        </a:xfrm>
      </p:grpSpPr>
      <p:pic>
        <p:nvPicPr>
          <p:cNvPr id="3" name="Image 2" descr="2.png"/>
          <p:cNvPicPr>
            <a:picLocks noChangeAspect="1"/>
          </p:cNvPicPr>
          <p:nvPr userDrawn="1"/>
        </p:nvPicPr>
        <p:blipFill>
          <a:blip r:embed="rId2" cstate="print"/>
          <a:stretch>
            <a:fillRect/>
          </a:stretch>
        </p:blipFill>
        <p:spPr>
          <a:xfrm>
            <a:off x="0" y="430"/>
            <a:ext cx="12192000" cy="6857143"/>
          </a:xfrm>
          <a:prstGeom prst="rect">
            <a:avLst/>
          </a:prstGeom>
        </p:spPr>
      </p:pic>
      <p:sp>
        <p:nvSpPr>
          <p:cNvPr id="7" name="Espace réservé du texte 6"/>
          <p:cNvSpPr>
            <a:spLocks noGrp="1"/>
          </p:cNvSpPr>
          <p:nvPr>
            <p:ph type="body" sz="quarter" idx="11"/>
          </p:nvPr>
        </p:nvSpPr>
        <p:spPr>
          <a:xfrm>
            <a:off x="431371" y="2084851"/>
            <a:ext cx="2112235" cy="383547"/>
          </a:xfrm>
          <a:prstGeom prst="rect">
            <a:avLst/>
          </a:prstGeom>
        </p:spPr>
        <p:txBody>
          <a:bodyPr/>
          <a:lstStyle>
            <a:lvl1pPr marL="0" indent="0">
              <a:lnSpc>
                <a:spcPct val="100000"/>
              </a:lnSpc>
              <a:spcBef>
                <a:spcPts val="0"/>
              </a:spcBef>
              <a:buFontTx/>
              <a:buNone/>
              <a:defRPr sz="1067" b="1">
                <a:solidFill>
                  <a:srgbClr val="9AD6CE"/>
                </a:solidFill>
                <a:latin typeface="Bitter" pitchFamily="50" charset="0"/>
              </a:defRPr>
            </a:lvl1pPr>
          </a:lstStyle>
          <a:p>
            <a:pPr lvl="0"/>
            <a:r>
              <a:rPr lang="fr-FR" dirty="0" smtClean="0"/>
              <a:t>Cliquez pour modifier les styles du texte du masque</a:t>
            </a:r>
          </a:p>
        </p:txBody>
      </p:sp>
      <p:sp>
        <p:nvSpPr>
          <p:cNvPr id="9" name="Espace réservé du texte 8"/>
          <p:cNvSpPr>
            <a:spLocks noGrp="1"/>
          </p:cNvSpPr>
          <p:nvPr>
            <p:ph type="body" sz="quarter" idx="12"/>
          </p:nvPr>
        </p:nvSpPr>
        <p:spPr>
          <a:xfrm>
            <a:off x="431800" y="2659890"/>
            <a:ext cx="9216595" cy="3265388"/>
          </a:xfrm>
          <a:prstGeom prst="rect">
            <a:avLst/>
          </a:prstGeom>
        </p:spPr>
        <p:txBody>
          <a:bodyPr numCol="2" spcCol="360000"/>
          <a:lstStyle>
            <a:lvl1pPr marL="0" indent="0" algn="just">
              <a:spcBef>
                <a:spcPts val="0"/>
              </a:spcBef>
              <a:buFontTx/>
              <a:buNone/>
              <a:tabLst/>
              <a:defRPr sz="1067">
                <a:solidFill>
                  <a:srgbClr val="171643"/>
                </a:solidFill>
                <a:latin typeface="Bitter" pitchFamily="50" charset="0"/>
              </a:defRPr>
            </a:lvl1pPr>
          </a:lstStyle>
          <a:p>
            <a:pPr lvl="0"/>
            <a:r>
              <a:rPr lang="fr-FR" dirty="0" smtClean="0"/>
              <a:t>Cliquez pour modifier les styles du texte du masque</a:t>
            </a:r>
          </a:p>
        </p:txBody>
      </p:sp>
      <p:sp>
        <p:nvSpPr>
          <p:cNvPr id="10" name="Espace réservé du texte 4"/>
          <p:cNvSpPr>
            <a:spLocks noGrp="1"/>
          </p:cNvSpPr>
          <p:nvPr>
            <p:ph type="body" sz="quarter" idx="10"/>
          </p:nvPr>
        </p:nvSpPr>
        <p:spPr>
          <a:xfrm>
            <a:off x="431800" y="644692"/>
            <a:ext cx="3743987" cy="1440160"/>
          </a:xfrm>
          <a:prstGeom prst="rect">
            <a:avLst/>
          </a:prstGeom>
        </p:spPr>
        <p:txBody>
          <a:bodyPr/>
          <a:lstStyle>
            <a:lvl1pPr marL="0" indent="0">
              <a:lnSpc>
                <a:spcPct val="100000"/>
              </a:lnSpc>
              <a:spcBef>
                <a:spcPts val="0"/>
              </a:spcBef>
              <a:spcAft>
                <a:spcPts val="400"/>
              </a:spcAft>
              <a:buFontTx/>
              <a:buNone/>
              <a:defRPr sz="1867">
                <a:solidFill>
                  <a:srgbClr val="171643"/>
                </a:solidFill>
                <a:latin typeface="Bitter" pitchFamily="50" charset="0"/>
              </a:defRPr>
            </a:lvl1pPr>
            <a:lvl2pPr marL="0" indent="0">
              <a:lnSpc>
                <a:spcPct val="100000"/>
              </a:lnSpc>
              <a:spcBef>
                <a:spcPts val="0"/>
              </a:spcBef>
              <a:buFontTx/>
              <a:buNone/>
              <a:defRPr sz="2000" b="1">
                <a:solidFill>
                  <a:srgbClr val="171643"/>
                </a:solidFill>
                <a:latin typeface="Bitter" pitchFamily="50" charset="0"/>
              </a:defRPr>
            </a:lvl2pPr>
            <a:lvl3pPr marL="0" indent="0">
              <a:lnSpc>
                <a:spcPct val="100000"/>
              </a:lnSpc>
              <a:spcBef>
                <a:spcPts val="0"/>
              </a:spcBef>
              <a:buNone/>
              <a:defRPr sz="2933">
                <a:solidFill>
                  <a:srgbClr val="171643"/>
                </a:solidFill>
                <a:latin typeface="Bitter" pitchFamily="50" charset="0"/>
              </a:defRPr>
            </a:lvl3pPr>
          </a:lstStyle>
          <a:p>
            <a:pPr lvl="0"/>
            <a:r>
              <a:rPr lang="fr-FR" dirty="0" smtClean="0"/>
              <a:t>Cliquez pour modifier</a:t>
            </a:r>
          </a:p>
          <a:p>
            <a:pPr lvl="1"/>
            <a:r>
              <a:rPr lang="fr-FR" dirty="0" smtClean="0"/>
              <a:t>Deuxième niveau</a:t>
            </a:r>
          </a:p>
          <a:p>
            <a:pPr lvl="2"/>
            <a:r>
              <a:rPr lang="fr-FR" dirty="0" smtClean="0"/>
              <a:t>Troisième niveau</a:t>
            </a:r>
          </a:p>
        </p:txBody>
      </p:sp>
      <p:sp>
        <p:nvSpPr>
          <p:cNvPr id="6" name="Rectangle 5"/>
          <p:cNvSpPr/>
          <p:nvPr userDrawn="1"/>
        </p:nvSpPr>
        <p:spPr>
          <a:xfrm>
            <a:off x="527381" y="1604797"/>
            <a:ext cx="672075" cy="24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p>
        </p:txBody>
      </p:sp>
    </p:spTree>
    <p:extLst>
      <p:ext uri="{BB962C8B-B14F-4D97-AF65-F5344CB8AC3E}">
        <p14:creationId xmlns:p14="http://schemas.microsoft.com/office/powerpoint/2010/main" val="23770133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Diapositive de titre">
    <p:spTree>
      <p:nvGrpSpPr>
        <p:cNvPr id="1" name=""/>
        <p:cNvGrpSpPr/>
        <p:nvPr/>
      </p:nvGrpSpPr>
      <p:grpSpPr>
        <a:xfrm>
          <a:off x="0" y="0"/>
          <a:ext cx="0" cy="0"/>
          <a:chOff x="0" y="0"/>
          <a:chExt cx="0" cy="0"/>
        </a:xfrm>
      </p:grpSpPr>
      <p:pic>
        <p:nvPicPr>
          <p:cNvPr id="3" name="Image 2" descr="2.png"/>
          <p:cNvPicPr>
            <a:picLocks noChangeAspect="1"/>
          </p:cNvPicPr>
          <p:nvPr userDrawn="1"/>
        </p:nvPicPr>
        <p:blipFill>
          <a:blip r:embed="rId2" cstate="print"/>
          <a:stretch>
            <a:fillRect/>
          </a:stretch>
        </p:blipFill>
        <p:spPr>
          <a:xfrm>
            <a:off x="0" y="430"/>
            <a:ext cx="12192000" cy="6857143"/>
          </a:xfrm>
          <a:prstGeom prst="rect">
            <a:avLst/>
          </a:prstGeom>
        </p:spPr>
      </p:pic>
      <p:sp>
        <p:nvSpPr>
          <p:cNvPr id="7" name="Espace réservé du texte 6"/>
          <p:cNvSpPr>
            <a:spLocks noGrp="1"/>
          </p:cNvSpPr>
          <p:nvPr>
            <p:ph type="body" sz="quarter" idx="11"/>
          </p:nvPr>
        </p:nvSpPr>
        <p:spPr>
          <a:xfrm>
            <a:off x="431371" y="2084851"/>
            <a:ext cx="2112235" cy="383547"/>
          </a:xfrm>
          <a:prstGeom prst="rect">
            <a:avLst/>
          </a:prstGeom>
        </p:spPr>
        <p:txBody>
          <a:bodyPr/>
          <a:lstStyle>
            <a:lvl1pPr marL="0" indent="0">
              <a:lnSpc>
                <a:spcPct val="100000"/>
              </a:lnSpc>
              <a:spcBef>
                <a:spcPts val="0"/>
              </a:spcBef>
              <a:buFontTx/>
              <a:buNone/>
              <a:defRPr sz="1067" b="1">
                <a:solidFill>
                  <a:srgbClr val="9AD6CE"/>
                </a:solidFill>
                <a:latin typeface="Bitter" pitchFamily="50" charset="0"/>
              </a:defRPr>
            </a:lvl1pPr>
          </a:lstStyle>
          <a:p>
            <a:pPr lvl="0"/>
            <a:r>
              <a:rPr lang="fr-FR" dirty="0" smtClean="0"/>
              <a:t>Cliquez pour modifier les styles du texte du masque</a:t>
            </a:r>
          </a:p>
        </p:txBody>
      </p:sp>
      <p:sp>
        <p:nvSpPr>
          <p:cNvPr id="9" name="Espace réservé du texte 8"/>
          <p:cNvSpPr>
            <a:spLocks noGrp="1"/>
          </p:cNvSpPr>
          <p:nvPr>
            <p:ph type="body" sz="quarter" idx="12"/>
          </p:nvPr>
        </p:nvSpPr>
        <p:spPr>
          <a:xfrm>
            <a:off x="431800" y="2659890"/>
            <a:ext cx="9216595" cy="3265388"/>
          </a:xfrm>
          <a:prstGeom prst="rect">
            <a:avLst/>
          </a:prstGeom>
        </p:spPr>
        <p:txBody>
          <a:bodyPr numCol="2" spcCol="360000"/>
          <a:lstStyle>
            <a:lvl1pPr marL="0" indent="0" algn="just">
              <a:spcBef>
                <a:spcPts val="0"/>
              </a:spcBef>
              <a:buFontTx/>
              <a:buNone/>
              <a:tabLst/>
              <a:defRPr sz="1067">
                <a:solidFill>
                  <a:srgbClr val="171643"/>
                </a:solidFill>
                <a:latin typeface="Bitter" pitchFamily="50" charset="0"/>
              </a:defRPr>
            </a:lvl1pPr>
          </a:lstStyle>
          <a:p>
            <a:pPr lvl="0"/>
            <a:r>
              <a:rPr lang="fr-FR" dirty="0" smtClean="0"/>
              <a:t>Cliquez pour modifier les styles du texte du masque</a:t>
            </a:r>
          </a:p>
        </p:txBody>
      </p:sp>
      <p:sp>
        <p:nvSpPr>
          <p:cNvPr id="10" name="Espace réservé du texte 4"/>
          <p:cNvSpPr>
            <a:spLocks noGrp="1"/>
          </p:cNvSpPr>
          <p:nvPr>
            <p:ph type="body" sz="quarter" idx="10"/>
          </p:nvPr>
        </p:nvSpPr>
        <p:spPr>
          <a:xfrm>
            <a:off x="431800" y="644692"/>
            <a:ext cx="3743987" cy="1440160"/>
          </a:xfrm>
          <a:prstGeom prst="rect">
            <a:avLst/>
          </a:prstGeom>
        </p:spPr>
        <p:txBody>
          <a:bodyPr/>
          <a:lstStyle>
            <a:lvl1pPr marL="0" indent="0">
              <a:lnSpc>
                <a:spcPct val="100000"/>
              </a:lnSpc>
              <a:spcBef>
                <a:spcPts val="0"/>
              </a:spcBef>
              <a:spcAft>
                <a:spcPts val="400"/>
              </a:spcAft>
              <a:buFontTx/>
              <a:buNone/>
              <a:defRPr sz="1867">
                <a:solidFill>
                  <a:srgbClr val="171643"/>
                </a:solidFill>
                <a:latin typeface="Bitter" pitchFamily="50" charset="0"/>
              </a:defRPr>
            </a:lvl1pPr>
            <a:lvl2pPr marL="0" indent="0">
              <a:lnSpc>
                <a:spcPct val="100000"/>
              </a:lnSpc>
              <a:spcBef>
                <a:spcPts val="0"/>
              </a:spcBef>
              <a:buFontTx/>
              <a:buNone/>
              <a:defRPr sz="2000" b="1">
                <a:solidFill>
                  <a:srgbClr val="171643"/>
                </a:solidFill>
                <a:latin typeface="Bitter" pitchFamily="50" charset="0"/>
              </a:defRPr>
            </a:lvl2pPr>
            <a:lvl3pPr marL="0" indent="0">
              <a:lnSpc>
                <a:spcPct val="100000"/>
              </a:lnSpc>
              <a:spcBef>
                <a:spcPts val="0"/>
              </a:spcBef>
              <a:buNone/>
              <a:defRPr sz="2933">
                <a:solidFill>
                  <a:srgbClr val="171643"/>
                </a:solidFill>
                <a:latin typeface="Bitter" pitchFamily="50" charset="0"/>
              </a:defRPr>
            </a:lvl3pPr>
          </a:lstStyle>
          <a:p>
            <a:pPr lvl="0"/>
            <a:r>
              <a:rPr lang="fr-FR" dirty="0" smtClean="0"/>
              <a:t>Cliquez pour modifier</a:t>
            </a:r>
          </a:p>
          <a:p>
            <a:pPr lvl="1"/>
            <a:r>
              <a:rPr lang="fr-FR" dirty="0" smtClean="0"/>
              <a:t>Deuxième niveau</a:t>
            </a:r>
          </a:p>
          <a:p>
            <a:pPr lvl="2"/>
            <a:r>
              <a:rPr lang="fr-FR" dirty="0" smtClean="0"/>
              <a:t>Troisième niveau</a:t>
            </a:r>
          </a:p>
        </p:txBody>
      </p:sp>
      <p:sp>
        <p:nvSpPr>
          <p:cNvPr id="6" name="Rectangle 5"/>
          <p:cNvSpPr/>
          <p:nvPr userDrawn="1"/>
        </p:nvSpPr>
        <p:spPr>
          <a:xfrm>
            <a:off x="527381" y="1604797"/>
            <a:ext cx="672075" cy="24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p>
        </p:txBody>
      </p:sp>
    </p:spTree>
    <p:extLst>
      <p:ext uri="{BB962C8B-B14F-4D97-AF65-F5344CB8AC3E}">
        <p14:creationId xmlns:p14="http://schemas.microsoft.com/office/powerpoint/2010/main" val="2251961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r>
              <a:rPr lang="fr-FR" smtClean="0"/>
              <a:t>17 janvier 2023</a:t>
            </a:r>
            <a:endParaRPr lang="fr-FR"/>
          </a:p>
        </p:txBody>
      </p:sp>
      <p:sp>
        <p:nvSpPr>
          <p:cNvPr id="6" name="Espace réservé du numéro de diapositive 5"/>
          <p:cNvSpPr>
            <a:spLocks noGrp="1"/>
          </p:cNvSpPr>
          <p:nvPr>
            <p:ph type="sldNum" sz="quarter" idx="12"/>
          </p:nvPr>
        </p:nvSpPr>
        <p:spPr/>
        <p:txBody>
          <a:bodyPr/>
          <a:lstStyle/>
          <a:p>
            <a:fld id="{8C4E786F-8F5B-48A6-9A52-DE605798C2F5}" type="slidenum">
              <a:rPr lang="fr-FR" smtClean="0"/>
              <a:t>‹N°›</a:t>
            </a:fld>
            <a:endParaRPr lang="fr-FR"/>
          </a:p>
        </p:txBody>
      </p:sp>
    </p:spTree>
    <p:extLst>
      <p:ext uri="{BB962C8B-B14F-4D97-AF65-F5344CB8AC3E}">
        <p14:creationId xmlns:p14="http://schemas.microsoft.com/office/powerpoint/2010/main" val="2211179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r>
              <a:rPr lang="fr-FR" smtClean="0"/>
              <a:t>17 janvier 2023</a:t>
            </a:r>
            <a:endParaRPr lang="fr-FR"/>
          </a:p>
        </p:txBody>
      </p:sp>
      <p:sp>
        <p:nvSpPr>
          <p:cNvPr id="6" name="Espace réservé du numéro de diapositive 5"/>
          <p:cNvSpPr>
            <a:spLocks noGrp="1"/>
          </p:cNvSpPr>
          <p:nvPr>
            <p:ph type="sldNum" sz="quarter" idx="12"/>
          </p:nvPr>
        </p:nvSpPr>
        <p:spPr/>
        <p:txBody>
          <a:bodyPr/>
          <a:lstStyle/>
          <a:p>
            <a:fld id="{8C4E786F-8F5B-48A6-9A52-DE605798C2F5}" type="slidenum">
              <a:rPr lang="fr-FR" smtClean="0"/>
              <a:t>‹N°›</a:t>
            </a:fld>
            <a:endParaRPr lang="fr-FR"/>
          </a:p>
        </p:txBody>
      </p:sp>
    </p:spTree>
    <p:extLst>
      <p:ext uri="{BB962C8B-B14F-4D97-AF65-F5344CB8AC3E}">
        <p14:creationId xmlns:p14="http://schemas.microsoft.com/office/powerpoint/2010/main" val="84936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r>
              <a:rPr lang="fr-FR" smtClean="0"/>
              <a:t>17 janvier 2023</a:t>
            </a:r>
            <a:endParaRPr lang="fr-FR"/>
          </a:p>
        </p:txBody>
      </p:sp>
      <p:sp>
        <p:nvSpPr>
          <p:cNvPr id="7" name="Espace réservé du numéro de diapositive 6"/>
          <p:cNvSpPr>
            <a:spLocks noGrp="1"/>
          </p:cNvSpPr>
          <p:nvPr>
            <p:ph type="sldNum" sz="quarter" idx="12"/>
          </p:nvPr>
        </p:nvSpPr>
        <p:spPr/>
        <p:txBody>
          <a:bodyPr/>
          <a:lstStyle/>
          <a:p>
            <a:fld id="{8C4E786F-8F5B-48A6-9A52-DE605798C2F5}" type="slidenum">
              <a:rPr lang="fr-FR" smtClean="0"/>
              <a:t>‹N°›</a:t>
            </a:fld>
            <a:endParaRPr lang="fr-FR"/>
          </a:p>
        </p:txBody>
      </p:sp>
    </p:spTree>
    <p:extLst>
      <p:ext uri="{BB962C8B-B14F-4D97-AF65-F5344CB8AC3E}">
        <p14:creationId xmlns:p14="http://schemas.microsoft.com/office/powerpoint/2010/main" val="1204838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endParaRPr lang="fr-FR"/>
          </a:p>
        </p:txBody>
      </p:sp>
      <p:sp>
        <p:nvSpPr>
          <p:cNvPr id="8" name="Espace réservé du pied de page 7"/>
          <p:cNvSpPr>
            <a:spLocks noGrp="1"/>
          </p:cNvSpPr>
          <p:nvPr>
            <p:ph type="ftr" sz="quarter" idx="11"/>
          </p:nvPr>
        </p:nvSpPr>
        <p:spPr/>
        <p:txBody>
          <a:bodyPr/>
          <a:lstStyle/>
          <a:p>
            <a:r>
              <a:rPr lang="fr-FR" smtClean="0"/>
              <a:t>17 janvier 2023</a:t>
            </a:r>
            <a:endParaRPr lang="fr-FR"/>
          </a:p>
        </p:txBody>
      </p:sp>
      <p:sp>
        <p:nvSpPr>
          <p:cNvPr id="9" name="Espace réservé du numéro de diapositive 8"/>
          <p:cNvSpPr>
            <a:spLocks noGrp="1"/>
          </p:cNvSpPr>
          <p:nvPr>
            <p:ph type="sldNum" sz="quarter" idx="12"/>
          </p:nvPr>
        </p:nvSpPr>
        <p:spPr/>
        <p:txBody>
          <a:bodyPr/>
          <a:lstStyle/>
          <a:p>
            <a:fld id="{8C4E786F-8F5B-48A6-9A52-DE605798C2F5}" type="slidenum">
              <a:rPr lang="fr-FR" smtClean="0"/>
              <a:t>‹N°›</a:t>
            </a:fld>
            <a:endParaRPr lang="fr-FR"/>
          </a:p>
        </p:txBody>
      </p:sp>
    </p:spTree>
    <p:extLst>
      <p:ext uri="{BB962C8B-B14F-4D97-AF65-F5344CB8AC3E}">
        <p14:creationId xmlns:p14="http://schemas.microsoft.com/office/powerpoint/2010/main" val="2104403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endParaRPr lang="fr-FR"/>
          </a:p>
        </p:txBody>
      </p:sp>
      <p:sp>
        <p:nvSpPr>
          <p:cNvPr id="4" name="Espace réservé du pied de page 3"/>
          <p:cNvSpPr>
            <a:spLocks noGrp="1"/>
          </p:cNvSpPr>
          <p:nvPr>
            <p:ph type="ftr" sz="quarter" idx="11"/>
          </p:nvPr>
        </p:nvSpPr>
        <p:spPr/>
        <p:txBody>
          <a:bodyPr/>
          <a:lstStyle/>
          <a:p>
            <a:r>
              <a:rPr lang="fr-FR" smtClean="0"/>
              <a:t>17 janvier 2023</a:t>
            </a:r>
            <a:endParaRPr lang="fr-FR"/>
          </a:p>
        </p:txBody>
      </p:sp>
      <p:sp>
        <p:nvSpPr>
          <p:cNvPr id="5" name="Espace réservé du numéro de diapositive 4"/>
          <p:cNvSpPr>
            <a:spLocks noGrp="1"/>
          </p:cNvSpPr>
          <p:nvPr>
            <p:ph type="sldNum" sz="quarter" idx="12"/>
          </p:nvPr>
        </p:nvSpPr>
        <p:spPr/>
        <p:txBody>
          <a:bodyPr/>
          <a:lstStyle/>
          <a:p>
            <a:fld id="{8C4E786F-8F5B-48A6-9A52-DE605798C2F5}" type="slidenum">
              <a:rPr lang="fr-FR" smtClean="0"/>
              <a:t>‹N°›</a:t>
            </a:fld>
            <a:endParaRPr lang="fr-FR"/>
          </a:p>
        </p:txBody>
      </p:sp>
    </p:spTree>
    <p:extLst>
      <p:ext uri="{BB962C8B-B14F-4D97-AF65-F5344CB8AC3E}">
        <p14:creationId xmlns:p14="http://schemas.microsoft.com/office/powerpoint/2010/main" val="1117953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smtClean="0"/>
              <a:t>17 janvier 2023</a:t>
            </a:r>
            <a:endParaRPr lang="fr-FR"/>
          </a:p>
        </p:txBody>
      </p:sp>
      <p:sp>
        <p:nvSpPr>
          <p:cNvPr id="4" name="Espace réservé du numéro de diapositive 3"/>
          <p:cNvSpPr>
            <a:spLocks noGrp="1"/>
          </p:cNvSpPr>
          <p:nvPr>
            <p:ph type="sldNum" sz="quarter" idx="12"/>
          </p:nvPr>
        </p:nvSpPr>
        <p:spPr/>
        <p:txBody>
          <a:bodyPr/>
          <a:lstStyle/>
          <a:p>
            <a:fld id="{8C4E786F-8F5B-48A6-9A52-DE605798C2F5}" type="slidenum">
              <a:rPr lang="fr-FR" smtClean="0"/>
              <a:t>‹N°›</a:t>
            </a:fld>
            <a:endParaRPr lang="fr-FR"/>
          </a:p>
        </p:txBody>
      </p:sp>
    </p:spTree>
    <p:extLst>
      <p:ext uri="{BB962C8B-B14F-4D97-AF65-F5344CB8AC3E}">
        <p14:creationId xmlns:p14="http://schemas.microsoft.com/office/powerpoint/2010/main" val="3454170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r>
              <a:rPr lang="fr-FR" smtClean="0"/>
              <a:t>17 janvier 2023</a:t>
            </a:r>
            <a:endParaRPr lang="fr-FR"/>
          </a:p>
        </p:txBody>
      </p:sp>
      <p:sp>
        <p:nvSpPr>
          <p:cNvPr id="7" name="Espace réservé du numéro de diapositive 6"/>
          <p:cNvSpPr>
            <a:spLocks noGrp="1"/>
          </p:cNvSpPr>
          <p:nvPr>
            <p:ph type="sldNum" sz="quarter" idx="12"/>
          </p:nvPr>
        </p:nvSpPr>
        <p:spPr/>
        <p:txBody>
          <a:bodyPr/>
          <a:lstStyle/>
          <a:p>
            <a:fld id="{8C4E786F-8F5B-48A6-9A52-DE605798C2F5}" type="slidenum">
              <a:rPr lang="fr-FR" smtClean="0"/>
              <a:t>‹N°›</a:t>
            </a:fld>
            <a:endParaRPr lang="fr-FR"/>
          </a:p>
        </p:txBody>
      </p:sp>
    </p:spTree>
    <p:extLst>
      <p:ext uri="{BB962C8B-B14F-4D97-AF65-F5344CB8AC3E}">
        <p14:creationId xmlns:p14="http://schemas.microsoft.com/office/powerpoint/2010/main" val="2326437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r>
              <a:rPr lang="fr-FR" smtClean="0"/>
              <a:t>17 janvier 2023</a:t>
            </a:r>
            <a:endParaRPr lang="fr-FR"/>
          </a:p>
        </p:txBody>
      </p:sp>
      <p:sp>
        <p:nvSpPr>
          <p:cNvPr id="7" name="Espace réservé du numéro de diapositive 6"/>
          <p:cNvSpPr>
            <a:spLocks noGrp="1"/>
          </p:cNvSpPr>
          <p:nvPr>
            <p:ph type="sldNum" sz="quarter" idx="12"/>
          </p:nvPr>
        </p:nvSpPr>
        <p:spPr/>
        <p:txBody>
          <a:bodyPr/>
          <a:lstStyle/>
          <a:p>
            <a:fld id="{8C4E786F-8F5B-48A6-9A52-DE605798C2F5}" type="slidenum">
              <a:rPr lang="fr-FR" smtClean="0"/>
              <a:t>‹N°›</a:t>
            </a:fld>
            <a:endParaRPr lang="fr-FR"/>
          </a:p>
        </p:txBody>
      </p:sp>
    </p:spTree>
    <p:extLst>
      <p:ext uri="{BB962C8B-B14F-4D97-AF65-F5344CB8AC3E}">
        <p14:creationId xmlns:p14="http://schemas.microsoft.com/office/powerpoint/2010/main" val="3550718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17 janvier 2023</a:t>
            </a:r>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4E786F-8F5B-48A6-9A52-DE605798C2F5}" type="slidenum">
              <a:rPr lang="fr-FR" smtClean="0"/>
              <a:t>‹N°›</a:t>
            </a:fld>
            <a:endParaRPr lang="fr-FR"/>
          </a:p>
        </p:txBody>
      </p:sp>
    </p:spTree>
    <p:extLst>
      <p:ext uri="{BB962C8B-B14F-4D97-AF65-F5344CB8AC3E}">
        <p14:creationId xmlns:p14="http://schemas.microsoft.com/office/powerpoint/2010/main" val="31496888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hyperlink" Target="mailto:gpayet@lemouvementassociatif.org"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hyperlink" Target="mailto:edasilva@lemouvementassociatif.org"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3" Type="http://schemas.openxmlformats.org/officeDocument/2006/relationships/hyperlink" Target="https://www.associations.gouv.fr/IMG/pdf/la_boussole_strategique.pdf" TargetMode="External"/><Relationship Id="rId2" Type="http://schemas.openxmlformats.org/officeDocument/2006/relationships/hyperlink" Target="http://www.comite21.org/docs/dialogue-pp/guide-methodologique-pour-un-dialogue-constructif-avec-les-parties-prenantes-(1).pdf" TargetMode="Externa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1"/>
          </p:nvPr>
        </p:nvSpPr>
        <p:spPr/>
        <p:txBody>
          <a:bodyPr>
            <a:normAutofit lnSpcReduction="10000"/>
          </a:bodyPr>
          <a:lstStyle/>
          <a:p>
            <a:r>
              <a:rPr lang="en-GB" dirty="0" smtClean="0"/>
              <a:t>Formation </a:t>
            </a:r>
            <a:r>
              <a:rPr lang="en-GB" dirty="0" err="1" smtClean="0"/>
              <a:t>Emancip’Asso</a:t>
            </a:r>
            <a:endParaRPr lang="en-GB" dirty="0" smtClean="0"/>
          </a:p>
        </p:txBody>
      </p:sp>
      <p:sp>
        <p:nvSpPr>
          <p:cNvPr id="8" name="Espace réservé du texte 3"/>
          <p:cNvSpPr>
            <a:spLocks noGrp="1"/>
          </p:cNvSpPr>
          <p:nvPr>
            <p:ph type="body" sz="quarter" idx="12"/>
          </p:nvPr>
        </p:nvSpPr>
        <p:spPr>
          <a:xfrm>
            <a:off x="431371" y="3551853"/>
            <a:ext cx="9505056" cy="1728267"/>
          </a:xfrm>
        </p:spPr>
        <p:txBody>
          <a:bodyPr>
            <a:normAutofit fontScale="62500" lnSpcReduction="20000"/>
          </a:bodyPr>
          <a:lstStyle/>
          <a:p>
            <a:pPr algn="l"/>
            <a:r>
              <a:rPr lang="fr-FR" b="1" dirty="0" smtClean="0"/>
              <a:t>Module : </a:t>
            </a:r>
          </a:p>
          <a:p>
            <a:pPr algn="l"/>
            <a:r>
              <a:rPr lang="fr-FR" b="1" dirty="0" smtClean="0"/>
              <a:t>Instaurer </a:t>
            </a:r>
            <a:r>
              <a:rPr lang="fr-FR" b="1" dirty="0"/>
              <a:t>un dialogue stratégique avec l'association </a:t>
            </a:r>
          </a:p>
          <a:p>
            <a:endParaRPr lang="fr-FR" dirty="0"/>
          </a:p>
        </p:txBody>
      </p:sp>
      <p:sp>
        <p:nvSpPr>
          <p:cNvPr id="9" name="Espace réservé du texte 1"/>
          <p:cNvSpPr txBox="1">
            <a:spLocks/>
          </p:cNvSpPr>
          <p:nvPr/>
        </p:nvSpPr>
        <p:spPr>
          <a:xfrm>
            <a:off x="2543605" y="1220755"/>
            <a:ext cx="1536171" cy="672075"/>
          </a:xfrm>
          <a:prstGeom prst="rect">
            <a:avLst/>
          </a:prstGeom>
        </p:spPr>
        <p:txBody>
          <a:bodyPr lIns="121896" tIns="60948" rIns="121896" bIns="60948" anchor="ctr"/>
          <a:lstStyle>
            <a:lvl1pPr marL="0" indent="0" algn="just" defTabSz="914214" rtl="0" eaLnBrk="1" latinLnBrk="0" hangingPunct="1">
              <a:spcBef>
                <a:spcPts val="0"/>
              </a:spcBef>
              <a:spcAft>
                <a:spcPts val="0"/>
              </a:spcAft>
              <a:buFontTx/>
              <a:buNone/>
              <a:defRPr sz="4000" b="1" kern="1200">
                <a:solidFill>
                  <a:srgbClr val="1C1942"/>
                </a:solidFill>
                <a:latin typeface="Bitter" pitchFamily="50" charset="0"/>
                <a:ea typeface="+mn-ea"/>
                <a:cs typeface="+mn-cs"/>
              </a:defRPr>
            </a:lvl1pPr>
            <a:lvl2pPr marL="742799" indent="-285692" algn="l" defTabSz="914214"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768" indent="-228554" algn="l" defTabSz="914214"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875" indent="-228554" algn="l" defTabSz="914214"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6982" indent="-228554" algn="l" defTabSz="914214"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090" indent="-228554" algn="l" defTabSz="91421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197" indent="-228554" algn="l" defTabSz="91421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04" indent="-228554" algn="l" defTabSz="91421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11" indent="-228554" algn="l" defTabSz="914214"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a:t>Centre</a:t>
            </a:r>
          </a:p>
          <a:p>
            <a:r>
              <a:rPr lang="fr-FR" sz="1600"/>
              <a:t>Val de Loire</a:t>
            </a:r>
            <a:endParaRPr lang="fr-FR" sz="1600" dirty="0"/>
          </a:p>
        </p:txBody>
      </p:sp>
      <p:sp>
        <p:nvSpPr>
          <p:cNvPr id="4" name="ZoneTexte 3"/>
          <p:cNvSpPr txBox="1"/>
          <p:nvPr/>
        </p:nvSpPr>
        <p:spPr>
          <a:xfrm>
            <a:off x="536713" y="6072809"/>
            <a:ext cx="2653748" cy="369332"/>
          </a:xfrm>
          <a:prstGeom prst="rect">
            <a:avLst/>
          </a:prstGeom>
          <a:noFill/>
        </p:spPr>
        <p:txBody>
          <a:bodyPr wrap="square" rtlCol="0">
            <a:spAutoFit/>
          </a:bodyPr>
          <a:lstStyle/>
          <a:p>
            <a:r>
              <a:rPr lang="fr-FR" dirty="0" smtClean="0">
                <a:latin typeface="Bitter" panose="00000500000000000000" pitchFamily="50" charset="0"/>
              </a:rPr>
              <a:t>17 janvier 2023</a:t>
            </a:r>
            <a:endParaRPr lang="fr-FR" dirty="0">
              <a:latin typeface="Bitter" panose="00000500000000000000" pitchFamily="50" charset="0"/>
            </a:endParaRPr>
          </a:p>
        </p:txBody>
      </p:sp>
    </p:spTree>
    <p:extLst>
      <p:ext uri="{BB962C8B-B14F-4D97-AF65-F5344CB8AC3E}">
        <p14:creationId xmlns:p14="http://schemas.microsoft.com/office/powerpoint/2010/main" val="42662881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ctr">
            <a:normAutofit/>
          </a:bodyPr>
          <a:lstStyle/>
          <a:p>
            <a:r>
              <a:rPr lang="fr-FR" sz="2400" b="1" dirty="0" smtClean="0"/>
              <a:t>POURQUOI mettre un place un dialogue stratégique avec l’association ?</a:t>
            </a:r>
          </a:p>
          <a:p>
            <a:endParaRPr lang="fr-FR" sz="2400" b="1" dirty="0">
              <a:solidFill>
                <a:srgbClr val="FF0000"/>
              </a:solidFill>
            </a:endParaRPr>
          </a:p>
          <a:p>
            <a:endParaRPr lang="fr-FR" sz="2400" b="1" dirty="0" smtClean="0">
              <a:solidFill>
                <a:srgbClr val="FF0000"/>
              </a:solidFill>
            </a:endParaRPr>
          </a:p>
          <a:p>
            <a:pPr algn="ctr"/>
            <a:r>
              <a:rPr lang="fr-FR" sz="2400" b="1" i="1" dirty="0"/>
              <a:t>Le dialogue stratégique : l'art de travailler ensemble</a:t>
            </a:r>
          </a:p>
          <a:p>
            <a:pPr algn="ctr"/>
            <a:r>
              <a:rPr lang="fr-FR" sz="2400" dirty="0"/>
              <a:t>William </a:t>
            </a:r>
            <a:r>
              <a:rPr lang="fr-FR" sz="2400" dirty="0" err="1"/>
              <a:t>Isaacs</a:t>
            </a:r>
            <a:endParaRPr lang="fr-FR" sz="2400" dirty="0"/>
          </a:p>
          <a:p>
            <a:endParaRPr lang="fr-FR" sz="2400" b="1" dirty="0" smtClean="0">
              <a:solidFill>
                <a:srgbClr val="FF0000"/>
              </a:solidFill>
            </a:endParaRPr>
          </a:p>
          <a:p>
            <a:pPr marL="342900" indent="-342900">
              <a:buFontTx/>
              <a:buChar char="-"/>
            </a:pPr>
            <a:endParaRPr lang="fr-FR" sz="2400" dirty="0"/>
          </a:p>
          <a:p>
            <a:endParaRPr lang="fr-FR" sz="2400" dirty="0"/>
          </a:p>
        </p:txBody>
      </p:sp>
    </p:spTree>
    <p:extLst>
      <p:ext uri="{BB962C8B-B14F-4D97-AF65-F5344CB8AC3E}">
        <p14:creationId xmlns:p14="http://schemas.microsoft.com/office/powerpoint/2010/main" val="26203716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696282"/>
          </a:xfrm>
        </p:spPr>
        <p:txBody>
          <a:bodyPr/>
          <a:lstStyle/>
          <a:p>
            <a:r>
              <a:rPr lang="fr-FR" sz="2400" b="1" dirty="0" smtClean="0">
                <a:solidFill>
                  <a:srgbClr val="E7344C"/>
                </a:solidFill>
              </a:rPr>
              <a:t>Contexte : Les opportunités offertes par le numérique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861068"/>
          </a:xfrm>
          <a:solidFill>
            <a:schemeClr val="bg1"/>
          </a:solidFill>
        </p:spPr>
        <p:txBody>
          <a:bodyPr numCol="1" anchor="t">
            <a:normAutofit/>
          </a:bodyPr>
          <a:lstStyle/>
          <a:p>
            <a:pPr marL="342900" indent="-342900">
              <a:buFontTx/>
              <a:buChar char="-"/>
            </a:pPr>
            <a:r>
              <a:rPr lang="fr-FR" sz="2000" b="1" dirty="0" smtClean="0"/>
              <a:t>Partager la connaissance</a:t>
            </a:r>
          </a:p>
          <a:p>
            <a:r>
              <a:rPr lang="fr-FR" sz="2000" i="1" dirty="0"/>
              <a:t>Le geste associatif, c’est d'abord « mettre en commun des connaissances et des moyens, dans un but autre que d’en tirer des bénéfices ».</a:t>
            </a:r>
          </a:p>
          <a:p>
            <a:r>
              <a:rPr lang="fr-FR" sz="2000" i="1" dirty="0"/>
              <a:t>Art. 1er de la loi de </a:t>
            </a:r>
            <a:r>
              <a:rPr lang="fr-FR" sz="2000" i="1" dirty="0" smtClean="0"/>
              <a:t>1901</a:t>
            </a:r>
          </a:p>
          <a:p>
            <a:pPr marL="342900" indent="-342900">
              <a:buFont typeface="Wingdings" panose="05000000000000000000" pitchFamily="2" charset="2"/>
              <a:buChar char="è"/>
            </a:pPr>
            <a:r>
              <a:rPr lang="fr-FR" sz="2000" dirty="0" smtClean="0"/>
              <a:t>faire </a:t>
            </a:r>
            <a:r>
              <a:rPr lang="fr-FR" sz="2000" dirty="0"/>
              <a:t>converger leurs valeurs, leurs règles et leurs pratiques avec celles du mouvement des </a:t>
            </a:r>
            <a:r>
              <a:rPr lang="fr-FR" sz="2000" dirty="0" smtClean="0"/>
              <a:t>Communs</a:t>
            </a:r>
          </a:p>
          <a:p>
            <a:endParaRPr lang="fr-FR" sz="2000" dirty="0"/>
          </a:p>
          <a:p>
            <a:r>
              <a:rPr lang="fr-FR" sz="2000" dirty="0" smtClean="0"/>
              <a:t>Ex : </a:t>
            </a:r>
            <a:r>
              <a:rPr lang="fr-FR" sz="2000" dirty="0"/>
              <a:t>l’ouverture des fonds documentaires publics, le partage de ressources éducationnelles libres, </a:t>
            </a:r>
            <a:r>
              <a:rPr lang="fr-FR" sz="2000" dirty="0" err="1"/>
              <a:t>Wikipedia</a:t>
            </a:r>
            <a:r>
              <a:rPr lang="fr-FR" sz="2000" dirty="0"/>
              <a:t>, </a:t>
            </a:r>
            <a:r>
              <a:rPr lang="fr-FR" sz="2000" dirty="0" err="1"/>
              <a:t>OpenStreetMap</a:t>
            </a:r>
            <a:r>
              <a:rPr lang="fr-FR" sz="2000" dirty="0"/>
              <a:t> </a:t>
            </a:r>
            <a:r>
              <a:rPr lang="fr-FR" sz="2000" dirty="0" err="1"/>
              <a:t>etc</a:t>
            </a:r>
            <a:endParaRPr lang="fr-FR" sz="2000" dirty="0"/>
          </a:p>
          <a:p>
            <a:pPr marL="342900" indent="-342900">
              <a:buFontTx/>
              <a:buChar char="-"/>
            </a:pPr>
            <a:endParaRPr lang="fr-FR" sz="2000" b="1" dirty="0" smtClean="0"/>
          </a:p>
          <a:p>
            <a:pPr marL="342900" indent="-342900">
              <a:buFontTx/>
              <a:buChar char="-"/>
            </a:pPr>
            <a:r>
              <a:rPr lang="fr-FR" sz="2000" b="1" dirty="0" smtClean="0"/>
              <a:t>Partager la valeur</a:t>
            </a:r>
          </a:p>
          <a:p>
            <a:r>
              <a:rPr lang="fr-FR" sz="2000" dirty="0" smtClean="0"/>
              <a:t>Logique de partage</a:t>
            </a:r>
            <a:r>
              <a:rPr lang="fr-FR" sz="2000" dirty="0"/>
              <a:t>, avec de nombreuses externalités </a:t>
            </a:r>
            <a:r>
              <a:rPr lang="fr-FR" sz="2000" dirty="0" smtClean="0"/>
              <a:t>positives</a:t>
            </a:r>
          </a:p>
          <a:p>
            <a:endParaRPr lang="fr-FR" sz="2000" dirty="0" smtClean="0"/>
          </a:p>
          <a:p>
            <a:r>
              <a:rPr lang="fr-FR" sz="2000" dirty="0" smtClean="0"/>
              <a:t>Ex : une </a:t>
            </a:r>
            <a:r>
              <a:rPr lang="fr-FR" sz="2000" dirty="0"/>
              <a:t>ressource ouverte est par nature plus riche, grâce à la multitude de ses contributeurs (ex : logiciels libres</a:t>
            </a:r>
            <a:r>
              <a:rPr lang="fr-FR" sz="2000" dirty="0" smtClean="0"/>
              <a:t>)</a:t>
            </a:r>
            <a:endParaRPr lang="fr-FR" sz="2000" dirty="0"/>
          </a:p>
        </p:txBody>
      </p:sp>
    </p:spTree>
    <p:extLst>
      <p:ext uri="{BB962C8B-B14F-4D97-AF65-F5344CB8AC3E}">
        <p14:creationId xmlns:p14="http://schemas.microsoft.com/office/powerpoint/2010/main" val="31939721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696282"/>
          </a:xfrm>
        </p:spPr>
        <p:txBody>
          <a:bodyPr/>
          <a:lstStyle/>
          <a:p>
            <a:r>
              <a:rPr lang="fr-FR" sz="2400" b="1" dirty="0" smtClean="0">
                <a:solidFill>
                  <a:srgbClr val="E7344C"/>
                </a:solidFill>
              </a:rPr>
              <a:t>Contexte : Les opportunités offertes par le numérique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861068"/>
          </a:xfrm>
          <a:solidFill>
            <a:schemeClr val="bg1"/>
          </a:solidFill>
        </p:spPr>
        <p:txBody>
          <a:bodyPr numCol="1" anchor="t">
            <a:normAutofit/>
          </a:bodyPr>
          <a:lstStyle/>
          <a:p>
            <a:pPr marL="342900" indent="-342900">
              <a:buFontTx/>
              <a:buChar char="-"/>
            </a:pPr>
            <a:r>
              <a:rPr lang="fr-FR" sz="2000" b="1" dirty="0" smtClean="0"/>
              <a:t>Ne laisser personne de côté</a:t>
            </a:r>
          </a:p>
          <a:p>
            <a:r>
              <a:rPr lang="fr-FR" sz="2000" dirty="0" smtClean="0"/>
              <a:t>Enjeu de l’inclusion et de la lutte contre l’</a:t>
            </a:r>
            <a:r>
              <a:rPr lang="fr-FR" sz="2000" dirty="0" err="1" smtClean="0"/>
              <a:t>illectronisme</a:t>
            </a:r>
            <a:r>
              <a:rPr lang="fr-FR" sz="2000" dirty="0" smtClean="0"/>
              <a:t> pour un égal accès aux droits et préserver la cohésion sociale et territoriale</a:t>
            </a:r>
          </a:p>
          <a:p>
            <a:endParaRPr lang="fr-FR" sz="2000" dirty="0" smtClean="0"/>
          </a:p>
          <a:p>
            <a:r>
              <a:rPr lang="fr-FR" sz="2000" dirty="0" smtClean="0"/>
              <a:t>Ex : médiation numérique pour maintenir le lien social, permettre à chacun de s’émanciper</a:t>
            </a:r>
            <a:endParaRPr lang="fr-FR" sz="2000" dirty="0"/>
          </a:p>
          <a:p>
            <a:pPr marL="342900" indent="-342900">
              <a:buFontTx/>
              <a:buChar char="-"/>
            </a:pPr>
            <a:endParaRPr lang="fr-FR" sz="2000" b="1" dirty="0" smtClean="0"/>
          </a:p>
          <a:p>
            <a:pPr marL="342900" indent="-342900">
              <a:buFontTx/>
              <a:buChar char="-"/>
            </a:pPr>
            <a:r>
              <a:rPr lang="fr-FR" sz="2000" b="1" dirty="0" smtClean="0"/>
              <a:t>Dynamiser la démocratie</a:t>
            </a:r>
          </a:p>
          <a:p>
            <a:r>
              <a:rPr lang="fr-FR" sz="2000" dirty="0" smtClean="0"/>
              <a:t>Enjeu de la gouvernance associative </a:t>
            </a:r>
            <a:r>
              <a:rPr lang="fr-FR" sz="2000" dirty="0" smtClean="0">
                <a:sym typeface="Wingdings" panose="05000000000000000000" pitchFamily="2" charset="2"/>
              </a:rPr>
              <a:t> montée en compétences des acteurs associatifs</a:t>
            </a:r>
            <a:endParaRPr lang="fr-FR" sz="2000" dirty="0" smtClean="0"/>
          </a:p>
          <a:p>
            <a:pPr marL="342900" indent="-342900">
              <a:buFontTx/>
              <a:buChar char="-"/>
            </a:pPr>
            <a:endParaRPr lang="fr-FR" sz="2000" b="1" dirty="0" smtClean="0"/>
          </a:p>
          <a:p>
            <a:pPr marL="342900" indent="-342900">
              <a:buFontTx/>
              <a:buChar char="-"/>
            </a:pPr>
            <a:r>
              <a:rPr lang="fr-FR" sz="2000" b="1" dirty="0" smtClean="0"/>
              <a:t>Aller vers la sobriété numérique</a:t>
            </a:r>
          </a:p>
          <a:p>
            <a:r>
              <a:rPr lang="fr-FR" sz="2000" dirty="0" smtClean="0"/>
              <a:t>Enjeu des usages </a:t>
            </a:r>
          </a:p>
          <a:p>
            <a:endParaRPr lang="fr-FR" sz="2000" dirty="0"/>
          </a:p>
          <a:p>
            <a:endParaRPr lang="fr-FR" sz="2000" dirty="0" smtClean="0"/>
          </a:p>
          <a:p>
            <a:pPr marL="342900" indent="-342900">
              <a:buFont typeface="Wingdings" panose="05000000000000000000" pitchFamily="2" charset="2"/>
              <a:buChar char="è"/>
            </a:pPr>
            <a:r>
              <a:rPr lang="fr-FR" sz="2000" dirty="0"/>
              <a:t>Aligner les valeurs avec les pratiques.</a:t>
            </a:r>
            <a:endParaRPr lang="fr-FR" sz="2000" b="1" dirty="0"/>
          </a:p>
          <a:p>
            <a:pPr marL="342900" indent="-342900">
              <a:buFont typeface="Wingdings" panose="05000000000000000000" pitchFamily="2" charset="2"/>
              <a:buChar char="è"/>
            </a:pPr>
            <a:endParaRPr lang="fr-FR" sz="2000" dirty="0" smtClean="0"/>
          </a:p>
        </p:txBody>
      </p:sp>
    </p:spTree>
    <p:extLst>
      <p:ext uri="{BB962C8B-B14F-4D97-AF65-F5344CB8AC3E}">
        <p14:creationId xmlns:p14="http://schemas.microsoft.com/office/powerpoint/2010/main" val="36135502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smtClean="0">
                <a:solidFill>
                  <a:srgbClr val="E7344C"/>
                </a:solidFill>
              </a:rPr>
              <a:t>Contexte : Les associations et la transition numérique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5169411"/>
          </a:xfrm>
          <a:solidFill>
            <a:schemeClr val="bg1"/>
          </a:solidFill>
        </p:spPr>
        <p:txBody>
          <a:bodyPr numCol="1" anchor="t">
            <a:noAutofit/>
          </a:bodyPr>
          <a:lstStyle/>
          <a:p>
            <a:r>
              <a:rPr lang="fr-FR" sz="2000" b="1" dirty="0" smtClean="0"/>
              <a:t>Le numérique au service du projet associatif</a:t>
            </a:r>
          </a:p>
          <a:p>
            <a:endParaRPr lang="fr-FR" sz="2000" b="1" dirty="0"/>
          </a:p>
          <a:p>
            <a:pPr marL="342900" indent="-342900">
              <a:buFont typeface="Arial" panose="020B0604020202020204" pitchFamily="34" charset="0"/>
              <a:buChar char="•"/>
            </a:pPr>
            <a:r>
              <a:rPr lang="fr-FR" sz="2000" dirty="0"/>
              <a:t>Une opportunité pour repenser son modèle et sa structuration</a:t>
            </a:r>
          </a:p>
          <a:p>
            <a:pPr marL="342900" indent="-342900">
              <a:buFont typeface="Arial" panose="020B0604020202020204" pitchFamily="34" charset="0"/>
              <a:buChar char="•"/>
            </a:pPr>
            <a:r>
              <a:rPr lang="fr-FR" sz="2000" dirty="0"/>
              <a:t>Un impact sur les bénévoles, comme les salariés</a:t>
            </a:r>
          </a:p>
          <a:p>
            <a:pPr marL="342900" indent="-342900">
              <a:buFont typeface="Arial" panose="020B0604020202020204" pitchFamily="34" charset="0"/>
              <a:buChar char="•"/>
            </a:pPr>
            <a:r>
              <a:rPr lang="fr-FR" sz="2000" dirty="0"/>
              <a:t>Des outils qui s’adaptent aux </a:t>
            </a:r>
            <a:r>
              <a:rPr lang="fr-FR" sz="2000" dirty="0" smtClean="0"/>
              <a:t>besoins</a:t>
            </a:r>
          </a:p>
          <a:p>
            <a:pPr marL="342900" indent="-342900">
              <a:buFont typeface="Arial" panose="020B0604020202020204" pitchFamily="34" charset="0"/>
              <a:buChar char="•"/>
            </a:pPr>
            <a:r>
              <a:rPr lang="fr-FR" sz="2000" dirty="0"/>
              <a:t>M</a:t>
            </a:r>
            <a:r>
              <a:rPr lang="fr-FR" sz="2000" dirty="0" smtClean="0"/>
              <a:t>eilleure </a:t>
            </a:r>
            <a:r>
              <a:rPr lang="fr-FR" sz="2000" dirty="0"/>
              <a:t>visibilité et </a:t>
            </a:r>
            <a:r>
              <a:rPr lang="fr-FR" sz="2000" dirty="0" smtClean="0"/>
              <a:t>multiplication </a:t>
            </a:r>
            <a:r>
              <a:rPr lang="fr-FR" sz="2000" dirty="0"/>
              <a:t>de plateformes participatives</a:t>
            </a:r>
          </a:p>
          <a:p>
            <a:endParaRPr lang="fr-FR" sz="2000" dirty="0" smtClean="0"/>
          </a:p>
          <a:p>
            <a:r>
              <a:rPr lang="fr-FR" sz="2000" dirty="0"/>
              <a:t>Au cours de ces deux dernières années, </a:t>
            </a:r>
            <a:r>
              <a:rPr lang="fr-FR" sz="2000" b="1" dirty="0"/>
              <a:t>la crise sanitaire les a conduites </a:t>
            </a:r>
            <a:r>
              <a:rPr lang="fr-FR" sz="2000" b="1" dirty="0" smtClean="0"/>
              <a:t>à </a:t>
            </a:r>
            <a:r>
              <a:rPr lang="fr-FR" sz="2000" b="1" dirty="0"/>
              <a:t>repenser leur modèle et leur structuration via le numérique</a:t>
            </a:r>
            <a:r>
              <a:rPr lang="fr-FR" sz="2000" dirty="0"/>
              <a:t>. </a:t>
            </a:r>
          </a:p>
          <a:p>
            <a:endParaRPr lang="fr-FR" sz="2000" dirty="0" smtClean="0">
              <a:solidFill>
                <a:srgbClr val="171643"/>
              </a:solidFill>
              <a:latin typeface="Bitter" pitchFamily="50" charset="0"/>
            </a:endParaRPr>
          </a:p>
          <a:p>
            <a:endParaRPr lang="fr-FR" sz="2000" dirty="0" smtClean="0">
              <a:solidFill>
                <a:srgbClr val="171643"/>
              </a:solidFill>
              <a:latin typeface="Bitter" pitchFamily="50" charset="0"/>
            </a:endParaRPr>
          </a:p>
          <a:p>
            <a:r>
              <a:rPr lang="fr-FR" sz="2000" b="1" dirty="0" smtClean="0">
                <a:solidFill>
                  <a:srgbClr val="171643"/>
                </a:solidFill>
                <a:latin typeface="Bitter" pitchFamily="50" charset="0"/>
              </a:rPr>
              <a:t>Repenser </a:t>
            </a:r>
            <a:r>
              <a:rPr lang="fr-FR" sz="2000" b="1" dirty="0">
                <a:solidFill>
                  <a:srgbClr val="171643"/>
                </a:solidFill>
                <a:latin typeface="Bitter" pitchFamily="50" charset="0"/>
              </a:rPr>
              <a:t>le modèle fédératif grâce au </a:t>
            </a:r>
            <a:r>
              <a:rPr lang="fr-FR" sz="2000" b="1" dirty="0" smtClean="0">
                <a:solidFill>
                  <a:srgbClr val="171643"/>
                </a:solidFill>
                <a:latin typeface="Bitter" pitchFamily="50" charset="0"/>
              </a:rPr>
              <a:t>numérique</a:t>
            </a:r>
          </a:p>
          <a:p>
            <a:endParaRPr lang="fr-FR" sz="2000" b="1" dirty="0">
              <a:solidFill>
                <a:srgbClr val="171643"/>
              </a:solidFill>
              <a:latin typeface="Bitter" pitchFamily="50" charset="0"/>
            </a:endParaRPr>
          </a:p>
          <a:p>
            <a:pPr marL="342900" lvl="1" indent="-342900" algn="just">
              <a:spcBef>
                <a:spcPts val="0"/>
              </a:spcBef>
            </a:pPr>
            <a:r>
              <a:rPr lang="fr-FR" sz="2000" dirty="0">
                <a:solidFill>
                  <a:srgbClr val="171643"/>
                </a:solidFill>
                <a:latin typeface="Bitter" pitchFamily="50" charset="0"/>
              </a:rPr>
              <a:t>Internet</a:t>
            </a:r>
            <a:r>
              <a:rPr lang="fr-FR" sz="2000" dirty="0">
                <a:solidFill>
                  <a:srgbClr val="171643"/>
                </a:solidFill>
                <a:latin typeface="Bitter" pitchFamily="50" charset="0"/>
              </a:rPr>
              <a:t>: un espace de liberté et d’expression</a:t>
            </a:r>
          </a:p>
          <a:p>
            <a:pPr marL="342900" lvl="1" indent="-342900" algn="just">
              <a:spcBef>
                <a:spcPts val="0"/>
              </a:spcBef>
            </a:pPr>
            <a:r>
              <a:rPr lang="fr-FR" sz="2000" dirty="0">
                <a:solidFill>
                  <a:srgbClr val="171643"/>
                </a:solidFill>
                <a:latin typeface="Bitter" pitchFamily="50" charset="0"/>
              </a:rPr>
              <a:t>Une possibilité d’ouverture vers l’extérieur : partager les </a:t>
            </a:r>
            <a:r>
              <a:rPr lang="fr-FR" sz="2000" dirty="0" smtClean="0">
                <a:solidFill>
                  <a:srgbClr val="171643"/>
                </a:solidFill>
                <a:latin typeface="Bitter" pitchFamily="50" charset="0"/>
              </a:rPr>
              <a:t>informations</a:t>
            </a:r>
            <a:r>
              <a:rPr lang="fr-FR" sz="2000" dirty="0">
                <a:solidFill>
                  <a:srgbClr val="171643"/>
                </a:solidFill>
                <a:latin typeface="Bitter" pitchFamily="50" charset="0"/>
              </a:rPr>
              <a:t>, relier les individus…</a:t>
            </a:r>
          </a:p>
          <a:p>
            <a:pPr marL="457200" lvl="1" indent="0">
              <a:buNone/>
            </a:pPr>
            <a:r>
              <a:rPr lang="fr-FR" sz="2000" dirty="0" smtClean="0">
                <a:solidFill>
                  <a:srgbClr val="171643"/>
                </a:solidFill>
                <a:latin typeface="Bitter" pitchFamily="50" charset="0"/>
                <a:sym typeface="Wingdings" panose="05000000000000000000" pitchFamily="2" charset="2"/>
              </a:rPr>
              <a:t> </a:t>
            </a:r>
            <a:r>
              <a:rPr lang="fr-FR" sz="2000" dirty="0">
                <a:solidFill>
                  <a:srgbClr val="171643"/>
                </a:solidFill>
                <a:latin typeface="Bitter" pitchFamily="50" charset="0"/>
                <a:sym typeface="Wingdings" panose="05000000000000000000" pitchFamily="2" charset="2"/>
              </a:rPr>
              <a:t>Redynamisation du modèle fédératif</a:t>
            </a:r>
            <a:endParaRPr lang="fr-FR" sz="2000" dirty="0">
              <a:solidFill>
                <a:srgbClr val="171643"/>
              </a:solidFill>
              <a:latin typeface="Bitter" pitchFamily="50" charset="0"/>
            </a:endParaRPr>
          </a:p>
          <a:p>
            <a:endParaRPr lang="fr-FR" sz="2000" dirty="0"/>
          </a:p>
        </p:txBody>
      </p:sp>
    </p:spTree>
    <p:extLst>
      <p:ext uri="{BB962C8B-B14F-4D97-AF65-F5344CB8AC3E}">
        <p14:creationId xmlns:p14="http://schemas.microsoft.com/office/powerpoint/2010/main" val="36439376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smtClean="0">
                <a:solidFill>
                  <a:srgbClr val="E7344C"/>
                </a:solidFill>
              </a:rPr>
              <a:t>Contexte : Les associations et la transition numérique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5169411"/>
          </a:xfrm>
          <a:solidFill>
            <a:schemeClr val="bg1"/>
          </a:solidFill>
        </p:spPr>
        <p:txBody>
          <a:bodyPr numCol="1" anchor="t">
            <a:noAutofit/>
          </a:bodyPr>
          <a:lstStyle/>
          <a:p>
            <a:r>
              <a:rPr lang="fr-FR" sz="2000" b="1" dirty="0" smtClean="0">
                <a:solidFill>
                  <a:srgbClr val="E7344C"/>
                </a:solidFill>
              </a:rPr>
              <a:t>Et les usages ?</a:t>
            </a:r>
          </a:p>
          <a:p>
            <a:endParaRPr lang="fr-FR" sz="2000" dirty="0"/>
          </a:p>
          <a:p>
            <a:r>
              <a:rPr lang="fr-FR" sz="2000" dirty="0"/>
              <a:t>Si le numérique est un véritable enjeu stratégique pour les  associations, nous ne devons toutefois pas en négliger son utilisation. </a:t>
            </a:r>
          </a:p>
          <a:p>
            <a:endParaRPr lang="fr-FR" sz="2000" b="1" dirty="0" smtClean="0">
              <a:solidFill>
                <a:srgbClr val="E7344C"/>
              </a:solidFill>
            </a:endParaRPr>
          </a:p>
          <a:p>
            <a:endParaRPr lang="fr-FR" sz="2000" b="1" dirty="0" smtClean="0">
              <a:solidFill>
                <a:srgbClr val="E7344C"/>
              </a:solidFill>
            </a:endParaRPr>
          </a:p>
          <a:p>
            <a:r>
              <a:rPr lang="fr-FR" sz="2000" b="1" dirty="0" smtClean="0">
                <a:solidFill>
                  <a:srgbClr val="E7344C"/>
                </a:solidFill>
              </a:rPr>
              <a:t>Quelle liberté numérique ?</a:t>
            </a:r>
          </a:p>
          <a:p>
            <a:endParaRPr lang="fr-FR" sz="2000" b="1" dirty="0">
              <a:solidFill>
                <a:srgbClr val="E7344C"/>
              </a:solidFill>
            </a:endParaRPr>
          </a:p>
          <a:p>
            <a:endParaRPr lang="fr-FR" sz="2000" dirty="0"/>
          </a:p>
          <a:p>
            <a:r>
              <a:rPr lang="fr-FR" sz="2000" dirty="0" smtClean="0"/>
              <a:t>Il faut désormais convaincre les associations qu’il est nécessaire de privilégier </a:t>
            </a:r>
            <a:r>
              <a:rPr lang="fr-FR" sz="2000" dirty="0"/>
              <a:t>une approche correspondant à la fois aux </a:t>
            </a:r>
            <a:r>
              <a:rPr lang="fr-FR" sz="2000" b="1" dirty="0"/>
              <a:t>besoins</a:t>
            </a:r>
            <a:r>
              <a:rPr lang="fr-FR" sz="2000" dirty="0"/>
              <a:t>, aux </a:t>
            </a:r>
            <a:r>
              <a:rPr lang="fr-FR" sz="2000" b="1" dirty="0"/>
              <a:t>projets</a:t>
            </a:r>
            <a:r>
              <a:rPr lang="fr-FR" sz="2000" dirty="0"/>
              <a:t> et aux </a:t>
            </a:r>
            <a:r>
              <a:rPr lang="fr-FR" sz="2000" b="1" dirty="0"/>
              <a:t>valeurs</a:t>
            </a:r>
            <a:r>
              <a:rPr lang="fr-FR" sz="2000" dirty="0"/>
              <a:t> du monde associatif</a:t>
            </a:r>
            <a:r>
              <a:rPr lang="fr-FR" sz="2000" dirty="0" smtClean="0"/>
              <a:t>.</a:t>
            </a:r>
          </a:p>
          <a:p>
            <a:endParaRPr lang="fr-FR" sz="2000" dirty="0"/>
          </a:p>
          <a:p>
            <a:r>
              <a:rPr lang="fr-FR" sz="2000" b="1" dirty="0" smtClean="0">
                <a:solidFill>
                  <a:srgbClr val="E7344C"/>
                </a:solidFill>
                <a:sym typeface="Wingdings" panose="05000000000000000000" pitchFamily="2" charset="2"/>
              </a:rPr>
              <a:t> </a:t>
            </a:r>
            <a:r>
              <a:rPr lang="fr-FR" sz="2000" b="1" dirty="0" err="1" smtClean="0">
                <a:solidFill>
                  <a:srgbClr val="E7344C"/>
                </a:solidFill>
                <a:sym typeface="Wingdings" panose="05000000000000000000" pitchFamily="2" charset="2"/>
              </a:rPr>
              <a:t>Requestionner</a:t>
            </a:r>
            <a:r>
              <a:rPr lang="fr-FR" sz="2000" b="1" dirty="0" smtClean="0">
                <a:solidFill>
                  <a:srgbClr val="E7344C"/>
                </a:solidFill>
                <a:sym typeface="Wingdings" panose="05000000000000000000" pitchFamily="2" charset="2"/>
              </a:rPr>
              <a:t> les usages : o</a:t>
            </a:r>
            <a:r>
              <a:rPr lang="fr-FR" sz="2000" b="1" dirty="0" smtClean="0">
                <a:solidFill>
                  <a:srgbClr val="E7344C"/>
                </a:solidFill>
              </a:rPr>
              <a:t>utils </a:t>
            </a:r>
            <a:r>
              <a:rPr lang="fr-FR" sz="2000" b="1" dirty="0">
                <a:solidFill>
                  <a:srgbClr val="E7344C"/>
                </a:solidFill>
              </a:rPr>
              <a:t>propriétaires vs outils </a:t>
            </a:r>
            <a:r>
              <a:rPr lang="fr-FR" sz="2000" b="1" dirty="0" smtClean="0">
                <a:solidFill>
                  <a:srgbClr val="E7344C"/>
                </a:solidFill>
              </a:rPr>
              <a:t>libres</a:t>
            </a:r>
            <a:endParaRPr lang="fr-FR" sz="2000" b="1" dirty="0">
              <a:solidFill>
                <a:srgbClr val="E7344C"/>
              </a:solidFill>
            </a:endParaRPr>
          </a:p>
          <a:p>
            <a:endParaRPr lang="fr-FR" sz="2000" dirty="0" smtClean="0"/>
          </a:p>
          <a:p>
            <a:endParaRPr lang="fr-FR" sz="2000" dirty="0"/>
          </a:p>
          <a:p>
            <a:endParaRPr lang="fr-FR" sz="2000" dirty="0"/>
          </a:p>
        </p:txBody>
      </p:sp>
    </p:spTree>
    <p:extLst>
      <p:ext uri="{BB962C8B-B14F-4D97-AF65-F5344CB8AC3E}">
        <p14:creationId xmlns:p14="http://schemas.microsoft.com/office/powerpoint/2010/main" val="30242700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smtClean="0">
                <a:solidFill>
                  <a:srgbClr val="E7344C"/>
                </a:solidFill>
              </a:rPr>
              <a:t>Contexte : Les associations et la transition numérique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5169411"/>
          </a:xfrm>
          <a:solidFill>
            <a:schemeClr val="bg1"/>
          </a:solidFill>
        </p:spPr>
        <p:txBody>
          <a:bodyPr numCol="1" anchor="t">
            <a:noAutofit/>
          </a:bodyPr>
          <a:lstStyle/>
          <a:p>
            <a:r>
              <a:rPr lang="fr-FR" sz="2000" b="1" dirty="0" smtClean="0">
                <a:solidFill>
                  <a:srgbClr val="E7344C"/>
                </a:solidFill>
              </a:rPr>
              <a:t>Points de vigilances et enjeux pour les acteurs associatifs</a:t>
            </a:r>
          </a:p>
          <a:p>
            <a:endParaRPr lang="fr-FR" sz="2000" b="1" dirty="0" smtClean="0">
              <a:solidFill>
                <a:srgbClr val="E7344C"/>
              </a:solidFill>
            </a:endParaRPr>
          </a:p>
          <a:p>
            <a:endParaRPr lang="fr-FR" sz="2000" dirty="0" smtClean="0">
              <a:solidFill>
                <a:schemeClr val="tx1"/>
              </a:solidFill>
            </a:endParaRPr>
          </a:p>
          <a:p>
            <a:r>
              <a:rPr lang="fr-FR" sz="2000" b="1" dirty="0" smtClean="0">
                <a:solidFill>
                  <a:schemeClr val="tx1"/>
                </a:solidFill>
              </a:rPr>
              <a:t>Le numérique, une </a:t>
            </a:r>
            <a:r>
              <a:rPr lang="fr-FR" sz="2000" b="1" dirty="0">
                <a:solidFill>
                  <a:schemeClr val="tx1"/>
                </a:solidFill>
              </a:rPr>
              <a:t>réponse aux enjeux des associations </a:t>
            </a:r>
            <a:r>
              <a:rPr lang="fr-FR" sz="2000" dirty="0">
                <a:solidFill>
                  <a:schemeClr val="tx1"/>
                </a:solidFill>
              </a:rPr>
              <a:t>pour :</a:t>
            </a:r>
          </a:p>
          <a:p>
            <a:pPr marL="342900" indent="-342900">
              <a:buFont typeface="Arial" panose="020B0604020202020204" pitchFamily="34" charset="0"/>
              <a:buChar char="•"/>
            </a:pPr>
            <a:r>
              <a:rPr lang="fr-FR" sz="2000" dirty="0">
                <a:solidFill>
                  <a:schemeClr val="tx1"/>
                </a:solidFill>
              </a:rPr>
              <a:t>rendre efficace ses actions, </a:t>
            </a:r>
          </a:p>
          <a:p>
            <a:pPr marL="342900" indent="-342900">
              <a:buFont typeface="Arial" panose="020B0604020202020204" pitchFamily="34" charset="0"/>
              <a:buChar char="•"/>
            </a:pPr>
            <a:r>
              <a:rPr lang="fr-FR" sz="2000" dirty="0">
                <a:solidFill>
                  <a:schemeClr val="tx1"/>
                </a:solidFill>
              </a:rPr>
              <a:t>promouvoir une cause, </a:t>
            </a:r>
          </a:p>
          <a:p>
            <a:pPr marL="342900" indent="-342900">
              <a:buFont typeface="Arial" panose="020B0604020202020204" pitchFamily="34" charset="0"/>
              <a:buChar char="•"/>
            </a:pPr>
            <a:r>
              <a:rPr lang="fr-FR" sz="2000" dirty="0">
                <a:solidFill>
                  <a:schemeClr val="tx1"/>
                </a:solidFill>
              </a:rPr>
              <a:t>accueillir de nouveaux adhérents, </a:t>
            </a:r>
          </a:p>
          <a:p>
            <a:pPr marL="342900" indent="-342900">
              <a:buFont typeface="Arial" panose="020B0604020202020204" pitchFamily="34" charset="0"/>
              <a:buChar char="•"/>
            </a:pPr>
            <a:r>
              <a:rPr lang="fr-FR" sz="2000" dirty="0">
                <a:solidFill>
                  <a:schemeClr val="tx1"/>
                </a:solidFill>
              </a:rPr>
              <a:t>…</a:t>
            </a:r>
          </a:p>
          <a:p>
            <a:r>
              <a:rPr lang="fr-FR" sz="2000" dirty="0" smtClean="0">
                <a:solidFill>
                  <a:schemeClr val="tx1"/>
                </a:solidFill>
                <a:sym typeface="Wingdings" panose="05000000000000000000" pitchFamily="2" charset="2"/>
              </a:rPr>
              <a:t> </a:t>
            </a:r>
            <a:r>
              <a:rPr lang="fr-FR" sz="2000" dirty="0" smtClean="0">
                <a:solidFill>
                  <a:schemeClr val="tx1"/>
                </a:solidFill>
              </a:rPr>
              <a:t>Des </a:t>
            </a:r>
            <a:r>
              <a:rPr lang="fr-FR" sz="2000" dirty="0">
                <a:solidFill>
                  <a:schemeClr val="tx1"/>
                </a:solidFill>
              </a:rPr>
              <a:t>outils nombreux mais qu’il faut connaitre</a:t>
            </a:r>
          </a:p>
          <a:p>
            <a:endParaRPr lang="fr-FR" sz="2000" dirty="0" smtClean="0">
              <a:solidFill>
                <a:schemeClr val="tx1"/>
              </a:solidFill>
            </a:endParaRPr>
          </a:p>
          <a:p>
            <a:r>
              <a:rPr lang="fr-FR" sz="2000" b="1" dirty="0"/>
              <a:t>Ce sont des outils au service du projet associatif</a:t>
            </a:r>
          </a:p>
          <a:p>
            <a:endParaRPr lang="fr-FR" sz="2000" dirty="0" smtClean="0">
              <a:solidFill>
                <a:schemeClr val="tx1"/>
              </a:solidFill>
            </a:endParaRPr>
          </a:p>
          <a:p>
            <a:r>
              <a:rPr lang="fr-FR" sz="2000" b="1" dirty="0" smtClean="0">
                <a:solidFill>
                  <a:schemeClr val="tx1"/>
                </a:solidFill>
              </a:rPr>
              <a:t>Les </a:t>
            </a:r>
            <a:r>
              <a:rPr lang="fr-FR" sz="2000" b="1" dirty="0">
                <a:solidFill>
                  <a:schemeClr val="tx1"/>
                </a:solidFill>
              </a:rPr>
              <a:t>points de vigilances:</a:t>
            </a:r>
          </a:p>
          <a:p>
            <a:pPr marL="342900" indent="-342900">
              <a:buFont typeface="Arial" panose="020B0604020202020204" pitchFamily="34" charset="0"/>
              <a:buChar char="•"/>
            </a:pPr>
            <a:r>
              <a:rPr lang="fr-FR" sz="2000" dirty="0" smtClean="0">
                <a:solidFill>
                  <a:schemeClr val="tx1"/>
                </a:solidFill>
              </a:rPr>
              <a:t>définir </a:t>
            </a:r>
            <a:r>
              <a:rPr lang="fr-FR" sz="2000" dirty="0">
                <a:solidFill>
                  <a:schemeClr val="tx1"/>
                </a:solidFill>
              </a:rPr>
              <a:t>une stratégie, des </a:t>
            </a:r>
            <a:r>
              <a:rPr lang="fr-FR" sz="2000" dirty="0" smtClean="0">
                <a:solidFill>
                  <a:schemeClr val="tx1"/>
                </a:solidFill>
              </a:rPr>
              <a:t>objectifs</a:t>
            </a:r>
          </a:p>
          <a:p>
            <a:pPr marL="342900" indent="-342900">
              <a:buFont typeface="Arial" panose="020B0604020202020204" pitchFamily="34" charset="0"/>
              <a:buChar char="•"/>
            </a:pPr>
            <a:r>
              <a:rPr lang="fr-FR" sz="2000" dirty="0" smtClean="0">
                <a:solidFill>
                  <a:schemeClr val="tx1"/>
                </a:solidFill>
              </a:rPr>
              <a:t>acquérir </a:t>
            </a:r>
            <a:r>
              <a:rPr lang="fr-FR" sz="2000" dirty="0">
                <a:solidFill>
                  <a:schemeClr val="tx1"/>
                </a:solidFill>
              </a:rPr>
              <a:t>un savoir-faire pour utiliser les outils</a:t>
            </a:r>
          </a:p>
          <a:p>
            <a:endParaRPr lang="fr-FR" sz="2000" dirty="0" smtClean="0">
              <a:solidFill>
                <a:schemeClr val="tx1"/>
              </a:solidFill>
            </a:endParaRPr>
          </a:p>
          <a:p>
            <a:endParaRPr lang="fr-FR" sz="2000" dirty="0"/>
          </a:p>
          <a:p>
            <a:endParaRPr lang="fr-FR" sz="2000" dirty="0"/>
          </a:p>
        </p:txBody>
      </p:sp>
    </p:spTree>
    <p:extLst>
      <p:ext uri="{BB962C8B-B14F-4D97-AF65-F5344CB8AC3E}">
        <p14:creationId xmlns:p14="http://schemas.microsoft.com/office/powerpoint/2010/main" val="14866696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smtClean="0">
                <a:solidFill>
                  <a:srgbClr val="E7344C"/>
                </a:solidFill>
              </a:rPr>
              <a:t>Contexte : Les associations et la transition numérique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5169411"/>
          </a:xfrm>
          <a:solidFill>
            <a:schemeClr val="bg1"/>
          </a:solidFill>
        </p:spPr>
        <p:txBody>
          <a:bodyPr numCol="1" anchor="t">
            <a:noAutofit/>
          </a:bodyPr>
          <a:lstStyle/>
          <a:p>
            <a:pPr marL="0" lvl="1" indent="0" algn="just">
              <a:buNone/>
            </a:pPr>
            <a:r>
              <a:rPr lang="fr-FR" sz="2000" b="1" dirty="0" smtClean="0">
                <a:solidFill>
                  <a:srgbClr val="E7344C"/>
                </a:solidFill>
                <a:latin typeface="Bitter" panose="00000500000000000000" pitchFamily="50" charset="0"/>
                <a:cs typeface="Arial" panose="020B0604020202020204" pitchFamily="34" charset="0"/>
              </a:rPr>
              <a:t>En résumé</a:t>
            </a:r>
          </a:p>
          <a:p>
            <a:pPr marL="342900" lvl="1" indent="-342900" algn="just"/>
            <a:endParaRPr lang="fr-FR" sz="2000" dirty="0">
              <a:latin typeface="Bitter" panose="00000500000000000000" pitchFamily="50" charset="0"/>
              <a:cs typeface="Arial" panose="020B0604020202020204" pitchFamily="34" charset="0"/>
            </a:endParaRPr>
          </a:p>
          <a:p>
            <a:pPr marL="342900" lvl="1" indent="-342900" algn="just"/>
            <a:r>
              <a:rPr lang="fr-FR" sz="2000" dirty="0" smtClean="0">
                <a:latin typeface="Bitter" panose="00000500000000000000" pitchFamily="50" charset="0"/>
                <a:cs typeface="Arial" panose="020B0604020202020204" pitchFamily="34" charset="0"/>
              </a:rPr>
              <a:t>Recours </a:t>
            </a:r>
            <a:r>
              <a:rPr lang="fr-FR" sz="2000" dirty="0">
                <a:latin typeface="Bitter" panose="00000500000000000000" pitchFamily="50" charset="0"/>
                <a:cs typeface="Arial" panose="020B0604020202020204" pitchFamily="34" charset="0"/>
              </a:rPr>
              <a:t>de plus en plus systématique au numérique, accéléré par la crise sanitaire, avec des impacts sur : </a:t>
            </a:r>
            <a:r>
              <a:rPr lang="fr-FR" sz="2000" dirty="0" smtClean="0">
                <a:latin typeface="Bitter" panose="00000500000000000000" pitchFamily="50" charset="0"/>
                <a:cs typeface="Arial" panose="020B0604020202020204" pitchFamily="34" charset="0"/>
              </a:rPr>
              <a:t>la </a:t>
            </a:r>
            <a:r>
              <a:rPr lang="fr-FR" sz="2000" b="1" dirty="0" smtClean="0">
                <a:latin typeface="Bitter" panose="00000500000000000000" pitchFamily="50" charset="0"/>
                <a:cs typeface="Arial" panose="020B0604020202020204" pitchFamily="34" charset="0"/>
              </a:rPr>
              <a:t>communication, le recrutement des adhérents, le modèle socio-économique, le mode de gouvernance, l’organisation interne</a:t>
            </a:r>
            <a:r>
              <a:rPr lang="fr-FR" sz="2000" dirty="0" smtClean="0">
                <a:latin typeface="Bitter" panose="00000500000000000000" pitchFamily="50" charset="0"/>
                <a:cs typeface="Arial" panose="020B0604020202020204" pitchFamily="34" charset="0"/>
              </a:rPr>
              <a:t>… </a:t>
            </a:r>
          </a:p>
          <a:p>
            <a:pPr marL="0" lvl="1" indent="0" algn="just">
              <a:buFont typeface="+mj-lt"/>
              <a:buAutoNum type="arabicPeriod"/>
            </a:pPr>
            <a:endParaRPr lang="fr-FR" sz="2000" dirty="0" smtClean="0">
              <a:latin typeface="Bitter" panose="00000500000000000000" pitchFamily="50" charset="0"/>
              <a:cs typeface="Arial" panose="020B0604020202020204" pitchFamily="34" charset="0"/>
            </a:endParaRPr>
          </a:p>
          <a:p>
            <a:pPr marL="342900" lvl="1" indent="-342900" algn="just"/>
            <a:r>
              <a:rPr lang="fr-FR" sz="2000" dirty="0">
                <a:latin typeface="Bitter" panose="00000500000000000000" pitchFamily="50" charset="0"/>
                <a:cs typeface="Arial" panose="020B0604020202020204" pitchFamily="34" charset="0"/>
              </a:rPr>
              <a:t>Nécessité de permettre :</a:t>
            </a:r>
          </a:p>
          <a:p>
            <a:pPr marL="742950" lvl="2" indent="-342900" algn="just">
              <a:buFont typeface="Arial" panose="020B0604020202020204" pitchFamily="34" charset="0"/>
              <a:buChar char="‒"/>
            </a:pPr>
            <a:r>
              <a:rPr lang="fr-FR" b="1" dirty="0">
                <a:latin typeface="Bitter" panose="00000500000000000000" pitchFamily="50" charset="0"/>
                <a:cs typeface="Arial" panose="020B0604020202020204" pitchFamily="34" charset="0"/>
              </a:rPr>
              <a:t>l’acquisition d’une culture du numérique </a:t>
            </a:r>
            <a:r>
              <a:rPr lang="fr-FR" dirty="0">
                <a:latin typeface="Bitter" panose="00000500000000000000" pitchFamily="50" charset="0"/>
                <a:cs typeface="Arial" panose="020B0604020202020204" pitchFamily="34" charset="0"/>
              </a:rPr>
              <a:t>par les dirigeants et salariés associatifs, </a:t>
            </a:r>
          </a:p>
          <a:p>
            <a:pPr marL="742950" lvl="2" indent="-342900" algn="just">
              <a:buFont typeface="Arial" panose="020B0604020202020204" pitchFamily="34" charset="0"/>
              <a:buChar char="‒"/>
            </a:pPr>
            <a:r>
              <a:rPr lang="fr-FR" b="1" dirty="0">
                <a:latin typeface="Bitter" panose="00000500000000000000" pitchFamily="50" charset="0"/>
                <a:cs typeface="Arial" panose="020B0604020202020204" pitchFamily="34" charset="0"/>
              </a:rPr>
              <a:t>la diffusion et l’appropriation d’outils et usages numériques éthiques et responsables</a:t>
            </a:r>
          </a:p>
          <a:p>
            <a:endParaRPr lang="fr-FR" sz="2000" dirty="0" smtClean="0">
              <a:solidFill>
                <a:schemeClr val="tx1"/>
              </a:solidFill>
            </a:endParaRPr>
          </a:p>
          <a:p>
            <a:endParaRPr lang="fr-FR" sz="2000" dirty="0"/>
          </a:p>
          <a:p>
            <a:endParaRPr lang="fr-FR" sz="2000" dirty="0"/>
          </a:p>
        </p:txBody>
      </p:sp>
    </p:spTree>
    <p:extLst>
      <p:ext uri="{BB962C8B-B14F-4D97-AF65-F5344CB8AC3E}">
        <p14:creationId xmlns:p14="http://schemas.microsoft.com/office/powerpoint/2010/main" val="7853852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ctr">
            <a:normAutofit/>
          </a:bodyPr>
          <a:lstStyle/>
          <a:p>
            <a:r>
              <a:rPr lang="fr-FR" sz="2400" b="1" dirty="0" smtClean="0"/>
              <a:t>QU’EST-CE </a:t>
            </a:r>
            <a:r>
              <a:rPr lang="fr-FR" sz="2400" b="1" dirty="0" err="1" smtClean="0"/>
              <a:t>QU’un</a:t>
            </a:r>
            <a:r>
              <a:rPr lang="fr-FR" sz="2400" b="1" dirty="0" smtClean="0"/>
              <a:t> dialogue stratégique ?</a:t>
            </a:r>
            <a:endParaRPr lang="fr-FR" sz="2400" b="1" dirty="0" smtClean="0">
              <a:solidFill>
                <a:srgbClr val="FF0000"/>
              </a:solidFill>
            </a:endParaRPr>
          </a:p>
          <a:p>
            <a:pPr marL="342900" indent="-342900">
              <a:buFontTx/>
              <a:buChar char="-"/>
            </a:pPr>
            <a:endParaRPr lang="fr-FR" sz="2400" dirty="0"/>
          </a:p>
          <a:p>
            <a:endParaRPr lang="fr-FR" sz="2400" dirty="0"/>
          </a:p>
        </p:txBody>
      </p:sp>
    </p:spTree>
    <p:extLst>
      <p:ext uri="{BB962C8B-B14F-4D97-AF65-F5344CB8AC3E}">
        <p14:creationId xmlns:p14="http://schemas.microsoft.com/office/powerpoint/2010/main" val="28307104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smtClean="0">
                <a:solidFill>
                  <a:srgbClr val="E7344C"/>
                </a:solidFill>
              </a:rPr>
              <a:t>Les concepts et notion : de quoi parle-t-on ?</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t">
            <a:normAutofit/>
          </a:bodyPr>
          <a:lstStyle/>
          <a:p>
            <a:r>
              <a:rPr lang="fr-FR" sz="2000" b="1" dirty="0"/>
              <a:t>Stratégie : </a:t>
            </a:r>
            <a:endParaRPr lang="fr-FR" sz="2000" b="1" dirty="0" smtClean="0"/>
          </a:p>
          <a:p>
            <a:endParaRPr lang="fr-FR" sz="2000" dirty="0"/>
          </a:p>
          <a:p>
            <a:endParaRPr lang="fr-FR" sz="2000" dirty="0" smtClean="0"/>
          </a:p>
          <a:p>
            <a:endParaRPr lang="fr-FR" sz="2000" dirty="0"/>
          </a:p>
          <a:p>
            <a:endParaRPr lang="fr-FR" sz="2000" dirty="0" smtClean="0"/>
          </a:p>
          <a:p>
            <a:endParaRPr lang="fr-FR" sz="2000" dirty="0"/>
          </a:p>
          <a:p>
            <a:endParaRPr lang="fr-FR" sz="2000" dirty="0" smtClean="0"/>
          </a:p>
          <a:p>
            <a:endParaRPr lang="fr-FR" sz="2000" dirty="0"/>
          </a:p>
          <a:p>
            <a:endParaRPr lang="fr-FR" sz="2000" dirty="0" smtClean="0">
              <a:solidFill>
                <a:schemeClr val="tx1"/>
              </a:solidFill>
            </a:endParaRPr>
          </a:p>
          <a:p>
            <a:endParaRPr lang="fr-FR" sz="2000" dirty="0">
              <a:solidFill>
                <a:schemeClr val="tx1"/>
              </a:solidFill>
            </a:endParaRPr>
          </a:p>
          <a:p>
            <a:endParaRPr lang="fr-FR" sz="2000" dirty="0" smtClean="0">
              <a:solidFill>
                <a:schemeClr val="tx1"/>
              </a:solidFill>
            </a:endParaRPr>
          </a:p>
          <a:p>
            <a:r>
              <a:rPr lang="fr-FR" sz="2000" dirty="0" smtClean="0">
                <a:solidFill>
                  <a:schemeClr val="tx1"/>
                </a:solidFill>
              </a:rPr>
              <a:t>Art du Politique = de décider</a:t>
            </a:r>
            <a:r>
              <a:rPr lang="fr-FR" sz="2000" dirty="0">
                <a:solidFill>
                  <a:schemeClr val="tx1"/>
                </a:solidFill>
              </a:rPr>
              <a:t>, de faire adhérer et de porter la vision générale. </a:t>
            </a:r>
            <a:endParaRPr lang="fr-FR" sz="2000" dirty="0" smtClean="0">
              <a:solidFill>
                <a:schemeClr val="tx1"/>
              </a:solidFill>
            </a:endParaRPr>
          </a:p>
          <a:p>
            <a:endParaRPr lang="fr-FR" sz="2000" dirty="0">
              <a:solidFill>
                <a:schemeClr val="tx1"/>
              </a:solidFill>
            </a:endParaRPr>
          </a:p>
          <a:p>
            <a:r>
              <a:rPr lang="fr-FR" sz="2000" dirty="0">
                <a:solidFill>
                  <a:schemeClr val="tx1"/>
                </a:solidFill>
              </a:rPr>
              <a:t>A</a:t>
            </a:r>
            <a:r>
              <a:rPr lang="fr-FR" sz="2000" dirty="0" smtClean="0">
                <a:solidFill>
                  <a:schemeClr val="tx1"/>
                </a:solidFill>
              </a:rPr>
              <a:t>rt </a:t>
            </a:r>
            <a:r>
              <a:rPr lang="fr-FR" sz="2000" dirty="0">
                <a:solidFill>
                  <a:schemeClr val="tx1"/>
                </a:solidFill>
              </a:rPr>
              <a:t>de l’exécution </a:t>
            </a:r>
            <a:r>
              <a:rPr lang="fr-FR" sz="2000" dirty="0" smtClean="0">
                <a:solidFill>
                  <a:schemeClr val="tx1"/>
                </a:solidFill>
              </a:rPr>
              <a:t>= </a:t>
            </a:r>
            <a:r>
              <a:rPr lang="fr-FR" sz="2000" dirty="0">
                <a:solidFill>
                  <a:schemeClr val="tx1"/>
                </a:solidFill>
              </a:rPr>
              <a:t>de mener à bien le projet que l’on s’est </a:t>
            </a:r>
            <a:r>
              <a:rPr lang="fr-FR" sz="2000" dirty="0" smtClean="0">
                <a:solidFill>
                  <a:schemeClr val="tx1"/>
                </a:solidFill>
              </a:rPr>
              <a:t>fixé</a:t>
            </a:r>
          </a:p>
          <a:p>
            <a:endParaRPr lang="fr-FR" sz="2000" dirty="0">
              <a:solidFill>
                <a:schemeClr val="tx1"/>
              </a:solidFill>
            </a:endParaRPr>
          </a:p>
          <a:p>
            <a:r>
              <a:rPr lang="fr-FR" sz="2000" b="1" dirty="0" smtClean="0"/>
              <a:t>Art de la stratégie = </a:t>
            </a:r>
            <a:r>
              <a:rPr lang="fr-FR" sz="2000" b="1" dirty="0">
                <a:solidFill>
                  <a:schemeClr val="tx1"/>
                </a:solidFill>
              </a:rPr>
              <a:t>anticiper les transformations à venir</a:t>
            </a:r>
            <a:endParaRPr lang="fr-FR" sz="2000" b="1" dirty="0"/>
          </a:p>
        </p:txBody>
      </p:sp>
      <p:pic>
        <p:nvPicPr>
          <p:cNvPr id="2" name="Image 1"/>
          <p:cNvPicPr>
            <a:picLocks noChangeAspect="1"/>
          </p:cNvPicPr>
          <p:nvPr/>
        </p:nvPicPr>
        <p:blipFill>
          <a:blip r:embed="rId3"/>
          <a:stretch>
            <a:fillRect/>
          </a:stretch>
        </p:blipFill>
        <p:spPr>
          <a:xfrm>
            <a:off x="3092960" y="899978"/>
            <a:ext cx="3509374" cy="3298133"/>
          </a:xfrm>
          <a:prstGeom prst="rect">
            <a:avLst/>
          </a:prstGeom>
        </p:spPr>
      </p:pic>
    </p:spTree>
    <p:extLst>
      <p:ext uri="{BB962C8B-B14F-4D97-AF65-F5344CB8AC3E}">
        <p14:creationId xmlns:p14="http://schemas.microsoft.com/office/powerpoint/2010/main" val="22380108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a:solidFill>
                  <a:srgbClr val="E7344C"/>
                </a:solidFill>
              </a:rPr>
              <a:t>Les concepts et notion : de quoi parle-t-on ?</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2756884"/>
          </a:xfrm>
          <a:solidFill>
            <a:schemeClr val="bg1"/>
          </a:solidFill>
        </p:spPr>
        <p:txBody>
          <a:bodyPr numCol="1" anchor="t">
            <a:normAutofit/>
          </a:bodyPr>
          <a:lstStyle/>
          <a:p>
            <a:r>
              <a:rPr lang="fr-FR" sz="2000" b="1" dirty="0"/>
              <a:t>Stratégie : </a:t>
            </a:r>
            <a:r>
              <a:rPr lang="fr-FR" sz="2000" b="1" dirty="0" smtClean="0"/>
              <a:t>à quoi ça sert ?</a:t>
            </a:r>
          </a:p>
          <a:p>
            <a:endParaRPr lang="fr-FR" sz="2000" dirty="0"/>
          </a:p>
          <a:p>
            <a:pPr algn="ctr"/>
            <a:r>
              <a:rPr lang="fr-FR" sz="2000" dirty="0" smtClean="0"/>
              <a:t>« </a:t>
            </a:r>
            <a:r>
              <a:rPr lang="fr-FR" sz="2000" dirty="0"/>
              <a:t>tout prendre en compte </a:t>
            </a:r>
            <a:r>
              <a:rPr lang="fr-FR" sz="2000" b="1" dirty="0"/>
              <a:t>pour mieux décider </a:t>
            </a:r>
            <a:r>
              <a:rPr lang="fr-FR" sz="2000" dirty="0" smtClean="0"/>
              <a:t>»</a:t>
            </a:r>
          </a:p>
          <a:p>
            <a:endParaRPr lang="fr-FR" sz="2000" dirty="0"/>
          </a:p>
          <a:p>
            <a:endParaRPr lang="fr-FR" sz="2000" dirty="0" smtClean="0"/>
          </a:p>
          <a:p>
            <a:pPr marL="342900" indent="-342900">
              <a:buFont typeface="Wingdings" panose="05000000000000000000" pitchFamily="2" charset="2"/>
              <a:buChar char="è"/>
            </a:pPr>
            <a:r>
              <a:rPr lang="fr-FR" sz="2000" dirty="0" smtClean="0"/>
              <a:t> Définir </a:t>
            </a:r>
            <a:r>
              <a:rPr lang="fr-FR" sz="2000" dirty="0"/>
              <a:t>la </a:t>
            </a:r>
            <a:r>
              <a:rPr lang="fr-FR" sz="2000" dirty="0" smtClean="0"/>
              <a:t>meilleure route </a:t>
            </a:r>
            <a:r>
              <a:rPr lang="fr-FR" sz="2000" dirty="0"/>
              <a:t>à suivre afin de se pérenniser, se développer, voire se </a:t>
            </a:r>
            <a:r>
              <a:rPr lang="fr-FR" sz="2000" dirty="0" smtClean="0"/>
              <a:t>repenser.</a:t>
            </a:r>
          </a:p>
          <a:p>
            <a:endParaRPr lang="fr-FR" sz="2000" dirty="0"/>
          </a:p>
          <a:p>
            <a:pPr marL="342900" indent="-342900">
              <a:buFont typeface="Wingdings" panose="05000000000000000000" pitchFamily="2" charset="2"/>
              <a:buChar char="è"/>
            </a:pPr>
            <a:r>
              <a:rPr lang="fr-FR" sz="2000" dirty="0" smtClean="0"/>
              <a:t> Pour </a:t>
            </a:r>
            <a:r>
              <a:rPr lang="fr-FR" sz="2000" dirty="0"/>
              <a:t>savoir où l’on va, </a:t>
            </a:r>
            <a:r>
              <a:rPr lang="fr-FR" sz="2000" dirty="0" smtClean="0"/>
              <a:t>pourquoi </a:t>
            </a:r>
            <a:r>
              <a:rPr lang="fr-FR" sz="2000" dirty="0"/>
              <a:t>on y va, et comment on y </a:t>
            </a:r>
            <a:r>
              <a:rPr lang="fr-FR" sz="2000" dirty="0" smtClean="0"/>
              <a:t>va</a:t>
            </a:r>
          </a:p>
          <a:p>
            <a:pPr marL="342900" indent="-342900">
              <a:buFont typeface="Wingdings" panose="05000000000000000000" pitchFamily="2" charset="2"/>
              <a:buChar char="è"/>
            </a:pPr>
            <a:endParaRPr lang="fr-FR" sz="2000" dirty="0"/>
          </a:p>
          <a:p>
            <a:pPr marL="342900" indent="-342900">
              <a:buFont typeface="Wingdings" panose="05000000000000000000" pitchFamily="2" charset="2"/>
              <a:buChar char="è"/>
            </a:pPr>
            <a:endParaRPr lang="fr-FR" sz="2000" dirty="0" smtClean="0"/>
          </a:p>
        </p:txBody>
      </p:sp>
      <p:sp>
        <p:nvSpPr>
          <p:cNvPr id="6" name="Rectangle 5"/>
          <p:cNvSpPr/>
          <p:nvPr/>
        </p:nvSpPr>
        <p:spPr>
          <a:xfrm>
            <a:off x="640080" y="4224272"/>
            <a:ext cx="8911875" cy="1631216"/>
          </a:xfrm>
          <a:prstGeom prst="rect">
            <a:avLst/>
          </a:prstGeom>
          <a:solidFill>
            <a:srgbClr val="A8D8D2"/>
          </a:solidFill>
        </p:spPr>
        <p:txBody>
          <a:bodyPr wrap="square">
            <a:spAutoFit/>
          </a:bodyPr>
          <a:lstStyle/>
          <a:p>
            <a:pPr algn="just"/>
            <a:r>
              <a:rPr lang="fr-FR" sz="2000" b="1" dirty="0">
                <a:solidFill>
                  <a:srgbClr val="171643"/>
                </a:solidFill>
                <a:latin typeface="Bitter" pitchFamily="50" charset="0"/>
              </a:rPr>
              <a:t>Pour le dirigeant, capitaine de son navire, la stratégie est à la cohérence entre son cap, les moyens dont il se dote, et sa navigation, tout en tenant compte des risques de la traversée, des marges de manœuvre possibles et bien entendu de la destination finale à atteindre.</a:t>
            </a:r>
          </a:p>
        </p:txBody>
      </p:sp>
    </p:spTree>
    <p:extLst>
      <p:ext uri="{BB962C8B-B14F-4D97-AF65-F5344CB8AC3E}">
        <p14:creationId xmlns:p14="http://schemas.microsoft.com/office/powerpoint/2010/main" val="1084350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lstStyle/>
          <a:p>
            <a:endParaRPr lang="fr-FR" sz="2400" dirty="0"/>
          </a:p>
          <a:p>
            <a:r>
              <a:rPr lang="fr-FR" sz="2400" b="1" dirty="0"/>
              <a:t>Structure</a:t>
            </a:r>
          </a:p>
          <a:p>
            <a:r>
              <a:rPr lang="fr-FR" sz="2400" dirty="0"/>
              <a:t>Le Mouvement associatif Centre-Val de Loire</a:t>
            </a:r>
          </a:p>
          <a:p>
            <a:endParaRPr lang="fr-FR" sz="2400" dirty="0"/>
          </a:p>
          <a:p>
            <a:r>
              <a:rPr lang="fr-FR" sz="2400" b="1" dirty="0" smtClean="0"/>
              <a:t>Intervenantes</a:t>
            </a:r>
          </a:p>
          <a:p>
            <a:endParaRPr lang="fr-FR" sz="2400" b="1" dirty="0"/>
          </a:p>
          <a:p>
            <a:r>
              <a:rPr lang="fr-FR" sz="2400" dirty="0"/>
              <a:t>Gaëlle Payet - Directrice</a:t>
            </a:r>
          </a:p>
          <a:p>
            <a:r>
              <a:rPr lang="fr-FR" sz="2400" dirty="0" smtClean="0">
                <a:hlinkClick r:id="rId3"/>
              </a:rPr>
              <a:t>gpayet@lemouvementassociatif.org</a:t>
            </a:r>
            <a:r>
              <a:rPr lang="fr-FR" sz="2400" dirty="0" smtClean="0"/>
              <a:t> </a:t>
            </a:r>
            <a:endParaRPr lang="fr-FR" sz="2400" dirty="0"/>
          </a:p>
          <a:p>
            <a:r>
              <a:rPr lang="fr-FR" sz="2400" dirty="0"/>
              <a:t>Tel : 06 82 05 31 </a:t>
            </a:r>
            <a:r>
              <a:rPr lang="fr-FR" sz="2400" dirty="0" smtClean="0"/>
              <a:t>27</a:t>
            </a:r>
          </a:p>
          <a:p>
            <a:endParaRPr lang="fr-FR" sz="2400" dirty="0"/>
          </a:p>
          <a:p>
            <a:r>
              <a:rPr lang="fr-FR" sz="2400" dirty="0" smtClean="0"/>
              <a:t>Elsa Da Silva – Chargée de mission Numérique</a:t>
            </a:r>
          </a:p>
          <a:p>
            <a:r>
              <a:rPr lang="fr-FR" sz="2400" dirty="0" smtClean="0">
                <a:hlinkClick r:id="rId4"/>
              </a:rPr>
              <a:t>edasilva@lemouvementassociatif.org</a:t>
            </a:r>
            <a:endParaRPr lang="fr-FR" sz="2400" dirty="0" smtClean="0"/>
          </a:p>
          <a:p>
            <a:r>
              <a:rPr lang="fr-FR" sz="2400" dirty="0" smtClean="0"/>
              <a:t>Tel </a:t>
            </a:r>
            <a:r>
              <a:rPr lang="fr-FR" sz="2400" dirty="0"/>
              <a:t>: 07 89 51 42 00</a:t>
            </a:r>
          </a:p>
          <a:p>
            <a:endParaRPr lang="fr-FR" sz="2667" dirty="0">
              <a:latin typeface="Helvetica" pitchFamily="2" charset="0"/>
            </a:endParaRPr>
          </a:p>
          <a:p>
            <a:endParaRPr lang="fr-FR" sz="1467" dirty="0"/>
          </a:p>
        </p:txBody>
      </p:sp>
      <p:sp>
        <p:nvSpPr>
          <p:cNvPr id="4" name="Espace réservé du texte 3">
            <a:extLst>
              <a:ext uri="{FF2B5EF4-FFF2-40B4-BE49-F238E27FC236}">
                <a16:creationId xmlns:a16="http://schemas.microsoft.com/office/drawing/2014/main" id="{338ADACF-106E-47EB-AC5F-EA25456B742C}"/>
              </a:ext>
            </a:extLst>
          </p:cNvPr>
          <p:cNvSpPr>
            <a:spLocks noGrp="1"/>
          </p:cNvSpPr>
          <p:nvPr>
            <p:ph type="body" sz="quarter" idx="10"/>
          </p:nvPr>
        </p:nvSpPr>
        <p:spPr>
          <a:xfrm>
            <a:off x="431800" y="644693"/>
            <a:ext cx="5856221" cy="576063"/>
          </a:xfrm>
        </p:spPr>
        <p:txBody>
          <a:bodyPr/>
          <a:lstStyle/>
          <a:p>
            <a:r>
              <a:rPr lang="fr-FR" sz="2667" b="1" dirty="0">
                <a:solidFill>
                  <a:srgbClr val="E7344C"/>
                </a:solidFill>
              </a:rPr>
              <a:t>Le Mouvement associatif</a:t>
            </a:r>
          </a:p>
        </p:txBody>
      </p:sp>
    </p:spTree>
    <p:extLst>
      <p:ext uri="{BB962C8B-B14F-4D97-AF65-F5344CB8AC3E}">
        <p14:creationId xmlns:p14="http://schemas.microsoft.com/office/powerpoint/2010/main" val="38214642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smtClean="0">
                <a:solidFill>
                  <a:srgbClr val="E7344C"/>
                </a:solidFill>
              </a:rPr>
              <a:t>Les apports d’une réflexion stratégique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pic>
        <p:nvPicPr>
          <p:cNvPr id="6" name="Image 5"/>
          <p:cNvPicPr>
            <a:picLocks noChangeAspect="1"/>
          </p:cNvPicPr>
          <p:nvPr/>
        </p:nvPicPr>
        <p:blipFill>
          <a:blip r:embed="rId3"/>
          <a:stretch>
            <a:fillRect/>
          </a:stretch>
        </p:blipFill>
        <p:spPr>
          <a:xfrm>
            <a:off x="453401" y="1056927"/>
            <a:ext cx="9098554" cy="4792255"/>
          </a:xfrm>
          <a:prstGeom prst="rect">
            <a:avLst/>
          </a:prstGeom>
        </p:spPr>
      </p:pic>
    </p:spTree>
    <p:extLst>
      <p:ext uri="{BB962C8B-B14F-4D97-AF65-F5344CB8AC3E}">
        <p14:creationId xmlns:p14="http://schemas.microsoft.com/office/powerpoint/2010/main" val="9762967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a:solidFill>
                  <a:srgbClr val="E7344C"/>
                </a:solidFill>
              </a:rPr>
              <a:t>Les concepts et notion : de quoi parle-t-on ?</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335360" y="1164772"/>
            <a:ext cx="9216595" cy="4887686"/>
          </a:xfrm>
          <a:solidFill>
            <a:schemeClr val="bg1"/>
          </a:solidFill>
        </p:spPr>
        <p:txBody>
          <a:bodyPr numCol="1" anchor="t">
            <a:noAutofit/>
          </a:bodyPr>
          <a:lstStyle/>
          <a:p>
            <a:r>
              <a:rPr lang="fr-FR" sz="2000" b="1" dirty="0" smtClean="0"/>
              <a:t>Dialogue </a:t>
            </a:r>
            <a:r>
              <a:rPr lang="fr-FR" sz="2000" b="1" dirty="0"/>
              <a:t>: Démarches de dialogue avec les parties </a:t>
            </a:r>
            <a:r>
              <a:rPr lang="fr-FR" sz="2000" b="1" dirty="0" smtClean="0"/>
              <a:t>prenantes</a:t>
            </a:r>
          </a:p>
          <a:p>
            <a:r>
              <a:rPr lang="fr-FR" sz="2000" i="1" dirty="0" smtClean="0"/>
              <a:t>Classement selon le degré </a:t>
            </a:r>
            <a:r>
              <a:rPr lang="fr-FR" sz="2000" i="1" dirty="0"/>
              <a:t>d’implication et d’ouverture avec les parties </a:t>
            </a:r>
            <a:r>
              <a:rPr lang="fr-FR" sz="2000" i="1" dirty="0" smtClean="0"/>
              <a:t>prenantes (du – vers le +)</a:t>
            </a:r>
            <a:endParaRPr lang="fr-FR" sz="2000" i="1" dirty="0"/>
          </a:p>
          <a:p>
            <a:endParaRPr lang="fr-FR" sz="2000" dirty="0" smtClean="0"/>
          </a:p>
          <a:p>
            <a:endParaRPr lang="fr-FR" sz="2000" dirty="0" smtClean="0"/>
          </a:p>
          <a:p>
            <a:pPr marL="342900" indent="-342900">
              <a:buFont typeface="Arial" panose="020B0604020202020204" pitchFamily="34" charset="0"/>
              <a:buChar char="•"/>
            </a:pPr>
            <a:r>
              <a:rPr lang="fr-FR" sz="2000" b="1" dirty="0" smtClean="0"/>
              <a:t>Absence de dialogue</a:t>
            </a:r>
          </a:p>
          <a:p>
            <a:pPr marL="342900" indent="-342900">
              <a:buFont typeface="Arial" panose="020B0604020202020204" pitchFamily="34" charset="0"/>
              <a:buChar char="•"/>
            </a:pPr>
            <a:endParaRPr lang="fr-FR" sz="2000" b="1" dirty="0" smtClean="0"/>
          </a:p>
          <a:p>
            <a:pPr marL="342900" indent="-342900">
              <a:buFont typeface="Arial" panose="020B0604020202020204" pitchFamily="34" charset="0"/>
              <a:buChar char="•"/>
            </a:pPr>
            <a:r>
              <a:rPr lang="fr-FR" sz="2000" b="1" dirty="0" smtClean="0"/>
              <a:t>Information-Communication</a:t>
            </a:r>
            <a:endParaRPr lang="fr-FR" sz="2000" b="1" dirty="0"/>
          </a:p>
          <a:p>
            <a:r>
              <a:rPr lang="fr-FR" sz="2000" dirty="0"/>
              <a:t>Transmission de messages ou d’informations de façon uni- ou multilatérale</a:t>
            </a:r>
            <a:r>
              <a:rPr lang="fr-FR" sz="2000" dirty="0" smtClean="0"/>
              <a:t>.</a:t>
            </a:r>
          </a:p>
          <a:p>
            <a:r>
              <a:rPr lang="fr-FR" sz="2000" i="1" dirty="0"/>
              <a:t>Flux « descendant </a:t>
            </a:r>
            <a:r>
              <a:rPr lang="fr-FR" sz="2000" i="1" dirty="0" smtClean="0"/>
              <a:t>» / </a:t>
            </a:r>
            <a:r>
              <a:rPr lang="fr-FR" sz="2000" i="1" dirty="0"/>
              <a:t>« ascendant ».</a:t>
            </a:r>
            <a:endParaRPr lang="fr-FR" sz="2000" i="1" dirty="0" smtClean="0"/>
          </a:p>
          <a:p>
            <a:endParaRPr lang="fr-FR" sz="2000" dirty="0"/>
          </a:p>
          <a:p>
            <a:pPr marL="342900" indent="-342900">
              <a:buFont typeface="Arial" panose="020B0604020202020204" pitchFamily="34" charset="0"/>
              <a:buChar char="•"/>
            </a:pPr>
            <a:r>
              <a:rPr lang="fr-FR" sz="2000" b="1" dirty="0" smtClean="0">
                <a:solidFill>
                  <a:srgbClr val="E7344C"/>
                </a:solidFill>
              </a:rPr>
              <a:t>La </a:t>
            </a:r>
            <a:r>
              <a:rPr lang="fr-FR" sz="2000" b="1" dirty="0">
                <a:solidFill>
                  <a:srgbClr val="E7344C"/>
                </a:solidFill>
              </a:rPr>
              <a:t>consultation</a:t>
            </a:r>
          </a:p>
          <a:p>
            <a:r>
              <a:rPr lang="fr-FR" sz="2000" dirty="0"/>
              <a:t>Recueil ou échange d’informations, de points de vue ou de positionnements</a:t>
            </a:r>
            <a:r>
              <a:rPr lang="fr-FR" sz="2000" dirty="0" smtClean="0"/>
              <a:t>....</a:t>
            </a:r>
          </a:p>
          <a:p>
            <a:r>
              <a:rPr lang="fr-FR" sz="2000" i="1" dirty="0"/>
              <a:t>Echange </a:t>
            </a:r>
            <a:r>
              <a:rPr lang="fr-FR" sz="2000" i="1" dirty="0" err="1"/>
              <a:t>bi-directionnel</a:t>
            </a:r>
            <a:r>
              <a:rPr lang="fr-FR" sz="2000" i="1" dirty="0"/>
              <a:t>, flux réciproque.</a:t>
            </a:r>
          </a:p>
          <a:p>
            <a:endParaRPr lang="fr-FR" sz="2000" dirty="0" smtClean="0"/>
          </a:p>
        </p:txBody>
      </p:sp>
    </p:spTree>
    <p:extLst>
      <p:ext uri="{BB962C8B-B14F-4D97-AF65-F5344CB8AC3E}">
        <p14:creationId xmlns:p14="http://schemas.microsoft.com/office/powerpoint/2010/main" val="266031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a:solidFill>
                  <a:srgbClr val="E7344C"/>
                </a:solidFill>
              </a:rPr>
              <a:t>Les concepts et notion : de quoi parle-t-on ?</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335360" y="891147"/>
            <a:ext cx="9216595" cy="5169411"/>
          </a:xfrm>
          <a:solidFill>
            <a:schemeClr val="bg1"/>
          </a:solidFill>
        </p:spPr>
        <p:txBody>
          <a:bodyPr numCol="1" anchor="t">
            <a:noAutofit/>
          </a:bodyPr>
          <a:lstStyle/>
          <a:p>
            <a:r>
              <a:rPr lang="fr-FR" sz="2000" b="1" dirty="0" smtClean="0"/>
              <a:t>Dialogue : Les différentes formes de dialogue avec les parties prenantes</a:t>
            </a:r>
          </a:p>
          <a:p>
            <a:endParaRPr lang="fr-FR" sz="2000" dirty="0" smtClean="0">
              <a:solidFill>
                <a:schemeClr val="tx1"/>
              </a:solidFill>
            </a:endParaRPr>
          </a:p>
          <a:p>
            <a:pPr marL="342900" indent="-342900">
              <a:buFont typeface="Arial" panose="020B0604020202020204" pitchFamily="34" charset="0"/>
              <a:buChar char="•"/>
            </a:pPr>
            <a:r>
              <a:rPr lang="fr-FR" sz="2000" b="1" dirty="0">
                <a:solidFill>
                  <a:srgbClr val="E7344C"/>
                </a:solidFill>
              </a:rPr>
              <a:t>La concertation</a:t>
            </a:r>
          </a:p>
          <a:p>
            <a:r>
              <a:rPr lang="fr-FR" sz="2000" dirty="0"/>
              <a:t>Débat contradictoire entre les parties sur un sujet ou une situation en vue de comprendre les informations, les points de vue ou les positionnements de chacun en vue de prendre une décision.</a:t>
            </a:r>
          </a:p>
          <a:p>
            <a:r>
              <a:rPr lang="fr-FR" sz="2000" i="1" dirty="0"/>
              <a:t>Construire une vision, des objectifs, des actes, de la proximité.</a:t>
            </a:r>
          </a:p>
          <a:p>
            <a:endParaRPr lang="fr-FR" sz="2000" dirty="0">
              <a:solidFill>
                <a:schemeClr val="tx1"/>
              </a:solidFill>
            </a:endParaRPr>
          </a:p>
          <a:p>
            <a:pPr marL="342900" indent="-342900">
              <a:buFont typeface="Arial" panose="020B0604020202020204" pitchFamily="34" charset="0"/>
              <a:buChar char="•"/>
            </a:pPr>
            <a:r>
              <a:rPr lang="fr-FR" sz="2000" b="1" dirty="0" smtClean="0">
                <a:solidFill>
                  <a:schemeClr val="tx1"/>
                </a:solidFill>
              </a:rPr>
              <a:t>Négociation</a:t>
            </a:r>
          </a:p>
          <a:p>
            <a:r>
              <a:rPr lang="fr-FR" sz="2000" dirty="0">
                <a:solidFill>
                  <a:schemeClr val="tx1"/>
                </a:solidFill>
              </a:rPr>
              <a:t>Débat contradictoire sur un sujet ou une situation en vue de rechercher un diagnostic partagé ou une décision commune.</a:t>
            </a:r>
          </a:p>
          <a:p>
            <a:r>
              <a:rPr lang="fr-FR" sz="2000" i="1" dirty="0">
                <a:solidFill>
                  <a:schemeClr val="tx1"/>
                </a:solidFill>
              </a:rPr>
              <a:t>Construire une décision commune sur un enjeu matériel avec un impact immédiat</a:t>
            </a:r>
            <a:r>
              <a:rPr lang="fr-FR" sz="2000" i="1" dirty="0" smtClean="0">
                <a:solidFill>
                  <a:schemeClr val="tx1"/>
                </a:solidFill>
              </a:rPr>
              <a:t>.</a:t>
            </a:r>
          </a:p>
          <a:p>
            <a:endParaRPr lang="fr-FR" sz="2000" i="1" dirty="0" smtClean="0">
              <a:solidFill>
                <a:schemeClr val="tx1"/>
              </a:solidFill>
            </a:endParaRPr>
          </a:p>
          <a:p>
            <a:pPr marL="342900" indent="-342900">
              <a:buFont typeface="Arial" panose="020B0604020202020204" pitchFamily="34" charset="0"/>
              <a:buChar char="•"/>
            </a:pPr>
            <a:r>
              <a:rPr lang="fr-FR" sz="2000" b="1" dirty="0">
                <a:solidFill>
                  <a:schemeClr val="tx1"/>
                </a:solidFill>
              </a:rPr>
              <a:t>Médiation</a:t>
            </a:r>
          </a:p>
          <a:p>
            <a:r>
              <a:rPr lang="fr-FR" sz="2000" dirty="0">
                <a:solidFill>
                  <a:schemeClr val="tx1"/>
                </a:solidFill>
              </a:rPr>
              <a:t>Confrontation des points de vue lorsqu’il y a blocage autour d’un projet afin d’aboutir à une solution ou un consensus majoritaire au travers de la conclusion d’un accord. L’intervention d’un tiers neutre est nécessaire.</a:t>
            </a:r>
          </a:p>
          <a:p>
            <a:r>
              <a:rPr lang="fr-FR" sz="2000" i="1" dirty="0">
                <a:solidFill>
                  <a:schemeClr val="tx1"/>
                </a:solidFill>
              </a:rPr>
              <a:t>Obtenir un accord satisfaisant entre toutes les parties.</a:t>
            </a:r>
          </a:p>
          <a:p>
            <a:endParaRPr lang="fr-FR" sz="2000" b="1" dirty="0">
              <a:solidFill>
                <a:schemeClr val="tx1"/>
              </a:solidFill>
            </a:endParaRPr>
          </a:p>
          <a:p>
            <a:endParaRPr lang="fr-FR" sz="2000" b="1" dirty="0">
              <a:solidFill>
                <a:schemeClr val="tx1"/>
              </a:solidFill>
            </a:endParaRPr>
          </a:p>
          <a:p>
            <a:endParaRPr lang="fr-FR" sz="2000" b="1" dirty="0">
              <a:solidFill>
                <a:schemeClr val="tx1"/>
              </a:solidFill>
            </a:endParaRPr>
          </a:p>
        </p:txBody>
      </p:sp>
    </p:spTree>
    <p:extLst>
      <p:ext uri="{BB962C8B-B14F-4D97-AF65-F5344CB8AC3E}">
        <p14:creationId xmlns:p14="http://schemas.microsoft.com/office/powerpoint/2010/main" val="37118959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a:solidFill>
                  <a:srgbClr val="E7344C"/>
                </a:solidFill>
              </a:rPr>
              <a:t>Les concepts et notion : de quoi parle-t-on ?</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847535"/>
          </a:xfrm>
          <a:solidFill>
            <a:schemeClr val="bg1"/>
          </a:solidFill>
        </p:spPr>
        <p:txBody>
          <a:bodyPr numCol="1" anchor="t">
            <a:noAutofit/>
          </a:bodyPr>
          <a:lstStyle/>
          <a:p>
            <a:r>
              <a:rPr lang="fr-FR" sz="2000" b="1" dirty="0" smtClean="0"/>
              <a:t>Dialogue : Les différentes formes de dialogue avec les parties prenantes</a:t>
            </a:r>
          </a:p>
          <a:p>
            <a:endParaRPr lang="fr-FR" sz="2000" b="1" dirty="0" smtClean="0"/>
          </a:p>
          <a:p>
            <a:endParaRPr lang="fr-FR" sz="2000" dirty="0">
              <a:solidFill>
                <a:schemeClr val="tx1"/>
              </a:solidFill>
            </a:endParaRPr>
          </a:p>
          <a:p>
            <a:pPr marL="342900" indent="-342900">
              <a:buFont typeface="Arial" panose="020B0604020202020204" pitchFamily="34" charset="0"/>
              <a:buChar char="•"/>
            </a:pPr>
            <a:r>
              <a:rPr lang="fr-FR" sz="2000" b="1" dirty="0" smtClean="0">
                <a:solidFill>
                  <a:schemeClr val="tx1"/>
                </a:solidFill>
              </a:rPr>
              <a:t>Coopération</a:t>
            </a:r>
          </a:p>
          <a:p>
            <a:r>
              <a:rPr lang="fr-FR" sz="2000" u="sng" dirty="0" smtClean="0">
                <a:solidFill>
                  <a:schemeClr val="tx1"/>
                </a:solidFill>
              </a:rPr>
              <a:t>Technique</a:t>
            </a:r>
            <a:r>
              <a:rPr lang="fr-FR" sz="2000" dirty="0" smtClean="0">
                <a:solidFill>
                  <a:schemeClr val="tx1"/>
                </a:solidFill>
              </a:rPr>
              <a:t> : </a:t>
            </a:r>
            <a:r>
              <a:rPr lang="fr-FR" sz="2000" dirty="0">
                <a:solidFill>
                  <a:schemeClr val="tx1"/>
                </a:solidFill>
              </a:rPr>
              <a:t>Action conjointe ciblée, ponctuelle ou locale</a:t>
            </a:r>
          </a:p>
          <a:p>
            <a:r>
              <a:rPr lang="fr-FR" sz="2000" u="sng" dirty="0" smtClean="0">
                <a:solidFill>
                  <a:schemeClr val="tx1"/>
                </a:solidFill>
              </a:rPr>
              <a:t>Stratégique</a:t>
            </a:r>
            <a:r>
              <a:rPr lang="fr-FR" sz="2000" dirty="0" smtClean="0">
                <a:solidFill>
                  <a:schemeClr val="tx1"/>
                </a:solidFill>
              </a:rPr>
              <a:t> </a:t>
            </a:r>
            <a:r>
              <a:rPr lang="fr-FR" sz="2000" dirty="0">
                <a:solidFill>
                  <a:schemeClr val="tx1"/>
                </a:solidFill>
              </a:rPr>
              <a:t>: Action conjointe concernant une thématique pour toute l’entreprise, l’ensemble des thématiques pour une partie de l’entreprise ou les deux à la fois</a:t>
            </a:r>
            <a:r>
              <a:rPr lang="fr-FR" sz="2000" dirty="0" smtClean="0">
                <a:solidFill>
                  <a:schemeClr val="tx1"/>
                </a:solidFill>
              </a:rPr>
              <a:t>.</a:t>
            </a:r>
          </a:p>
          <a:p>
            <a:r>
              <a:rPr lang="fr-FR" sz="2000" i="1" dirty="0">
                <a:solidFill>
                  <a:schemeClr val="tx1"/>
                </a:solidFill>
              </a:rPr>
              <a:t>Organisation de projets communs, enrichissement mutuel</a:t>
            </a:r>
            <a:r>
              <a:rPr lang="fr-FR" sz="2000" i="1" dirty="0" smtClean="0">
                <a:solidFill>
                  <a:schemeClr val="tx1"/>
                </a:solidFill>
              </a:rPr>
              <a:t>.</a:t>
            </a:r>
          </a:p>
          <a:p>
            <a:endParaRPr lang="fr-FR" sz="2000" b="1" dirty="0" smtClean="0">
              <a:solidFill>
                <a:schemeClr val="tx1"/>
              </a:solidFill>
            </a:endParaRPr>
          </a:p>
          <a:p>
            <a:endParaRPr lang="fr-FR" sz="2000" b="1" dirty="0">
              <a:solidFill>
                <a:schemeClr val="tx1"/>
              </a:solidFill>
            </a:endParaRPr>
          </a:p>
          <a:p>
            <a:pPr marL="342900" indent="-342900">
              <a:buFont typeface="Arial" panose="020B0604020202020204" pitchFamily="34" charset="0"/>
              <a:buChar char="•"/>
            </a:pPr>
            <a:r>
              <a:rPr lang="fr-FR" sz="2000" b="1" dirty="0">
                <a:solidFill>
                  <a:schemeClr val="tx1"/>
                </a:solidFill>
              </a:rPr>
              <a:t>Codécision </a:t>
            </a:r>
            <a:r>
              <a:rPr lang="fr-FR" sz="2000" b="1" dirty="0" smtClean="0">
                <a:solidFill>
                  <a:schemeClr val="tx1"/>
                </a:solidFill>
              </a:rPr>
              <a:t>Cogestion</a:t>
            </a:r>
          </a:p>
          <a:p>
            <a:r>
              <a:rPr lang="fr-FR" sz="2000" dirty="0">
                <a:solidFill>
                  <a:schemeClr val="tx1"/>
                </a:solidFill>
              </a:rPr>
              <a:t>Prendre le parti de faire quelque chose, se déterminer à entreprendre quelque chose à plusieurs</a:t>
            </a:r>
            <a:r>
              <a:rPr lang="fr-FR" sz="2000" dirty="0" smtClean="0">
                <a:solidFill>
                  <a:schemeClr val="tx1"/>
                </a:solidFill>
              </a:rPr>
              <a:t>.</a:t>
            </a:r>
          </a:p>
          <a:p>
            <a:r>
              <a:rPr lang="fr-FR" sz="2000" i="1" dirty="0">
                <a:solidFill>
                  <a:schemeClr val="tx1"/>
                </a:solidFill>
              </a:rPr>
              <a:t>Les parties prenantes participent à la gouvernance de l’organisation.</a:t>
            </a:r>
          </a:p>
        </p:txBody>
      </p:sp>
    </p:spTree>
    <p:extLst>
      <p:ext uri="{BB962C8B-B14F-4D97-AF65-F5344CB8AC3E}">
        <p14:creationId xmlns:p14="http://schemas.microsoft.com/office/powerpoint/2010/main" val="8947367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ctr">
            <a:normAutofit/>
          </a:bodyPr>
          <a:lstStyle/>
          <a:p>
            <a:r>
              <a:rPr lang="fr-FR" sz="2400" b="1" dirty="0" smtClean="0"/>
              <a:t>AVEC QUI et OÙ mettre un place un dialogue stratégique avec l’association ?</a:t>
            </a:r>
            <a:endParaRPr lang="fr-FR" sz="2400" b="1" dirty="0" smtClean="0">
              <a:solidFill>
                <a:srgbClr val="FF0000"/>
              </a:solidFill>
            </a:endParaRPr>
          </a:p>
          <a:p>
            <a:pPr marL="342900" indent="-342900">
              <a:buFontTx/>
              <a:buChar char="-"/>
            </a:pPr>
            <a:endParaRPr lang="fr-FR" sz="2400" dirty="0"/>
          </a:p>
          <a:p>
            <a:endParaRPr lang="fr-FR" sz="2400" dirty="0"/>
          </a:p>
        </p:txBody>
      </p:sp>
    </p:spTree>
    <p:extLst>
      <p:ext uri="{BB962C8B-B14F-4D97-AF65-F5344CB8AC3E}">
        <p14:creationId xmlns:p14="http://schemas.microsoft.com/office/powerpoint/2010/main" val="22784995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smtClean="0">
                <a:solidFill>
                  <a:srgbClr val="E7344C"/>
                </a:solidFill>
              </a:rPr>
              <a:t>Les parties prenantes</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t">
            <a:normAutofit lnSpcReduction="10000"/>
          </a:bodyPr>
          <a:lstStyle/>
          <a:p>
            <a:r>
              <a:rPr lang="fr-FR" sz="2000" b="1" dirty="0" smtClean="0">
                <a:solidFill>
                  <a:srgbClr val="E7344C"/>
                </a:solidFill>
              </a:rPr>
              <a:t>Identification des parties prenantes </a:t>
            </a:r>
            <a:r>
              <a:rPr lang="fr-FR" sz="2000" b="1" dirty="0">
                <a:solidFill>
                  <a:srgbClr val="E7344C"/>
                </a:solidFill>
              </a:rPr>
              <a:t>(</a:t>
            </a:r>
            <a:r>
              <a:rPr lang="fr-FR" sz="2000" b="1" dirty="0" smtClean="0">
                <a:solidFill>
                  <a:srgbClr val="E7344C"/>
                </a:solidFill>
              </a:rPr>
              <a:t>interne) dans une association </a:t>
            </a:r>
            <a:r>
              <a:rPr lang="fr-FR" sz="2000" b="1" i="1" dirty="0" smtClean="0">
                <a:solidFill>
                  <a:srgbClr val="E7344C"/>
                </a:solidFill>
              </a:rPr>
              <a:t>Des </a:t>
            </a:r>
            <a:r>
              <a:rPr lang="fr-FR" sz="2000" b="1" i="1" dirty="0">
                <a:solidFill>
                  <a:srgbClr val="E7344C"/>
                </a:solidFill>
              </a:rPr>
              <a:t>richesses humaines </a:t>
            </a:r>
            <a:r>
              <a:rPr lang="fr-FR" sz="2000" b="1" i="1" dirty="0" smtClean="0">
                <a:solidFill>
                  <a:srgbClr val="E7344C"/>
                </a:solidFill>
              </a:rPr>
              <a:t>plurielles</a:t>
            </a:r>
          </a:p>
          <a:p>
            <a:pPr algn="l"/>
            <a:endParaRPr lang="fr-FR" sz="2000" b="1" dirty="0">
              <a:solidFill>
                <a:srgbClr val="E7344C"/>
              </a:solidFill>
            </a:endParaRPr>
          </a:p>
          <a:p>
            <a:pPr algn="l"/>
            <a:r>
              <a:rPr lang="fr-FR" sz="2000" dirty="0">
                <a:cs typeface="Arial" panose="020B0604020202020204" pitchFamily="34" charset="0"/>
              </a:rPr>
              <a:t>Ensemble des personnes intervenant dans les associations. </a:t>
            </a:r>
            <a:br>
              <a:rPr lang="fr-FR" sz="2000" dirty="0">
                <a:cs typeface="Arial" panose="020B0604020202020204" pitchFamily="34" charset="0"/>
              </a:rPr>
            </a:br>
            <a:r>
              <a:rPr lang="fr-FR" sz="2000" dirty="0">
                <a:cs typeface="Arial" panose="020B0604020202020204" pitchFamily="34" charset="0"/>
              </a:rPr>
              <a:t>Spécificité du monde associatif = </a:t>
            </a:r>
            <a:r>
              <a:rPr lang="fr-FR" sz="2000" b="1" dirty="0">
                <a:cs typeface="Arial" panose="020B0604020202020204" pitchFamily="34" charset="0"/>
              </a:rPr>
              <a:t>diversité d'acteurs</a:t>
            </a:r>
            <a:r>
              <a:rPr lang="fr-FR" sz="2000" dirty="0">
                <a:cs typeface="Arial" panose="020B0604020202020204" pitchFamily="34" charset="0"/>
              </a:rPr>
              <a:t>, richesse </a:t>
            </a:r>
            <a:r>
              <a:rPr lang="fr-FR" sz="2000" dirty="0" smtClean="0">
                <a:cs typeface="Arial" panose="020B0604020202020204" pitchFamily="34" charset="0"/>
              </a:rPr>
              <a:t>et complexité</a:t>
            </a:r>
            <a:r>
              <a:rPr lang="fr-FR" sz="2000" dirty="0">
                <a:cs typeface="Arial" panose="020B0604020202020204" pitchFamily="34" charset="0"/>
              </a:rPr>
              <a:t>.</a:t>
            </a:r>
            <a:br>
              <a:rPr lang="fr-FR" sz="2000" dirty="0">
                <a:cs typeface="Arial" panose="020B0604020202020204" pitchFamily="34" charset="0"/>
              </a:rPr>
            </a:br>
            <a:r>
              <a:rPr lang="fr-FR" sz="2000" dirty="0">
                <a:cs typeface="Arial" panose="020B0604020202020204" pitchFamily="34" charset="0"/>
              </a:rPr>
              <a:t/>
            </a:r>
            <a:br>
              <a:rPr lang="fr-FR" sz="2000" dirty="0">
                <a:cs typeface="Arial" panose="020B0604020202020204" pitchFamily="34" charset="0"/>
              </a:rPr>
            </a:br>
            <a:r>
              <a:rPr lang="fr-FR" sz="2000" b="1" dirty="0">
                <a:cs typeface="Arial" panose="020B0604020202020204" pitchFamily="34" charset="0"/>
              </a:rPr>
              <a:t>Bénévoles </a:t>
            </a:r>
            <a:r>
              <a:rPr lang="fr-FR" sz="2000" dirty="0">
                <a:cs typeface="Arial" panose="020B0604020202020204" pitchFamily="34" charset="0"/>
              </a:rPr>
              <a:t>: à l'origine de toute association, qu'ils soient dirigeants, de terrain/projet, ou de compétences</a:t>
            </a:r>
            <a:br>
              <a:rPr lang="fr-FR" sz="2000" dirty="0">
                <a:cs typeface="Arial" panose="020B0604020202020204" pitchFamily="34" charset="0"/>
              </a:rPr>
            </a:br>
            <a:r>
              <a:rPr lang="fr-FR" sz="2000" b="1" dirty="0">
                <a:cs typeface="Arial" panose="020B0604020202020204" pitchFamily="34" charset="0"/>
              </a:rPr>
              <a:t>Salariés</a:t>
            </a:r>
            <a:r>
              <a:rPr lang="fr-FR" sz="2000" dirty="0">
                <a:cs typeface="Arial" panose="020B0604020202020204" pitchFamily="34" charset="0"/>
              </a:rPr>
              <a:t>  : dans environ 12% des associations</a:t>
            </a:r>
            <a:br>
              <a:rPr lang="fr-FR" sz="2000" dirty="0">
                <a:cs typeface="Arial" panose="020B0604020202020204" pitchFamily="34" charset="0"/>
              </a:rPr>
            </a:br>
            <a:r>
              <a:rPr lang="fr-FR" sz="2000" b="1" dirty="0">
                <a:cs typeface="Arial" panose="020B0604020202020204" pitchFamily="34" charset="0"/>
              </a:rPr>
              <a:t>Etudiants</a:t>
            </a:r>
            <a:r>
              <a:rPr lang="fr-FR" sz="2000" dirty="0">
                <a:cs typeface="Arial" panose="020B0604020202020204" pitchFamily="34" charset="0"/>
              </a:rPr>
              <a:t> : en alternance (apprentis, contrats de professionnalisation), stagiaires</a:t>
            </a:r>
            <a:br>
              <a:rPr lang="fr-FR" sz="2000" dirty="0">
                <a:cs typeface="Arial" panose="020B0604020202020204" pitchFamily="34" charset="0"/>
              </a:rPr>
            </a:br>
            <a:r>
              <a:rPr lang="fr-FR" sz="2000" b="1" dirty="0">
                <a:cs typeface="Arial" panose="020B0604020202020204" pitchFamily="34" charset="0"/>
              </a:rPr>
              <a:t>Volontaires </a:t>
            </a:r>
            <a:r>
              <a:rPr lang="fr-FR" sz="2000" dirty="0">
                <a:cs typeface="Arial" panose="020B0604020202020204" pitchFamily="34" charset="0"/>
              </a:rPr>
              <a:t>: services civiques, corps européen de solidarité</a:t>
            </a:r>
            <a:br>
              <a:rPr lang="fr-FR" sz="2000" dirty="0">
                <a:cs typeface="Arial" panose="020B0604020202020204" pitchFamily="34" charset="0"/>
              </a:rPr>
            </a:br>
            <a:r>
              <a:rPr lang="fr-FR" sz="2000" b="1" dirty="0">
                <a:cs typeface="Arial" panose="020B0604020202020204" pitchFamily="34" charset="0"/>
              </a:rPr>
              <a:t>Mécènes de compétences : </a:t>
            </a:r>
            <a:r>
              <a:rPr lang="fr-FR" sz="2000" dirty="0">
                <a:cs typeface="Arial" panose="020B0604020202020204" pitchFamily="34" charset="0"/>
              </a:rPr>
              <a:t>salariés mis à disposition par des entreprises mécènes</a:t>
            </a:r>
            <a:br>
              <a:rPr lang="fr-FR" sz="2000" dirty="0">
                <a:cs typeface="Arial" panose="020B0604020202020204" pitchFamily="34" charset="0"/>
              </a:rPr>
            </a:br>
            <a:r>
              <a:rPr lang="fr-FR" sz="2000" dirty="0">
                <a:cs typeface="Arial" panose="020B0604020202020204" pitchFamily="34" charset="0"/>
              </a:rPr>
              <a:t/>
            </a:r>
            <a:br>
              <a:rPr lang="fr-FR" sz="2000" dirty="0">
                <a:cs typeface="Arial" panose="020B0604020202020204" pitchFamily="34" charset="0"/>
              </a:rPr>
            </a:br>
            <a:r>
              <a:rPr lang="fr-FR" sz="2000" dirty="0">
                <a:cs typeface="Arial" panose="020B0604020202020204" pitchFamily="34" charset="0"/>
              </a:rPr>
              <a:t>La </a:t>
            </a:r>
            <a:r>
              <a:rPr lang="fr-FR" sz="2000" b="1" dirty="0">
                <a:cs typeface="Arial" panose="020B0604020202020204" pitchFamily="34" charset="0"/>
              </a:rPr>
              <a:t>façon d'articuler/de mobiliser les différentes richesses humaines</a:t>
            </a:r>
            <a:r>
              <a:rPr lang="fr-FR" sz="2000" dirty="0">
                <a:cs typeface="Arial" panose="020B0604020202020204" pitchFamily="34" charset="0"/>
              </a:rPr>
              <a:t> dans une association : </a:t>
            </a:r>
            <a:r>
              <a:rPr lang="fr-FR" sz="2000" b="1" dirty="0">
                <a:cs typeface="Arial" panose="020B0604020202020204" pitchFamily="34" charset="0"/>
              </a:rPr>
              <a:t>impact sur l'organisation interne</a:t>
            </a:r>
            <a:r>
              <a:rPr lang="fr-FR" sz="2000" dirty="0">
                <a:cs typeface="Arial" panose="020B0604020202020204" pitchFamily="34" charset="0"/>
              </a:rPr>
              <a:t> mais aussi sur </a:t>
            </a:r>
            <a:r>
              <a:rPr lang="fr-FR" sz="2000" b="1" dirty="0">
                <a:cs typeface="Arial" panose="020B0604020202020204" pitchFamily="34" charset="0"/>
              </a:rPr>
              <a:t>les ressources financières</a:t>
            </a:r>
          </a:p>
          <a:p>
            <a:endParaRPr lang="fr-FR" sz="2000" b="1" dirty="0">
              <a:solidFill>
                <a:srgbClr val="E7344C"/>
              </a:solidFill>
            </a:endParaRPr>
          </a:p>
        </p:txBody>
      </p:sp>
    </p:spTree>
    <p:extLst>
      <p:ext uri="{BB962C8B-B14F-4D97-AF65-F5344CB8AC3E}">
        <p14:creationId xmlns:p14="http://schemas.microsoft.com/office/powerpoint/2010/main" val="2914089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smtClean="0">
                <a:solidFill>
                  <a:srgbClr val="E7344C"/>
                </a:solidFill>
              </a:rPr>
              <a:t>Les instances et lieu du dialogue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t">
            <a:normAutofit fontScale="92500" lnSpcReduction="20000"/>
          </a:bodyPr>
          <a:lstStyle/>
          <a:p>
            <a:r>
              <a:rPr lang="fr-FR" sz="2000" b="1" dirty="0" smtClean="0">
                <a:solidFill>
                  <a:srgbClr val="E7344C"/>
                </a:solidFill>
              </a:rPr>
              <a:t>Rappel sur ce qu’est une gouvernance associative</a:t>
            </a:r>
            <a:endParaRPr lang="fr-FR" sz="2000" b="1" i="1" dirty="0" smtClean="0">
              <a:solidFill>
                <a:srgbClr val="E7344C"/>
              </a:solidFill>
            </a:endParaRPr>
          </a:p>
          <a:p>
            <a:pPr algn="l"/>
            <a:endParaRPr lang="fr-FR" sz="2000" b="1" dirty="0">
              <a:solidFill>
                <a:srgbClr val="E7344C"/>
              </a:solidFill>
            </a:endParaRPr>
          </a:p>
          <a:p>
            <a:pPr algn="l"/>
            <a:r>
              <a:rPr lang="fr-FR" sz="2000" b="1" dirty="0">
                <a:cs typeface="Arial" panose="020B0604020202020204" pitchFamily="34" charset="0"/>
              </a:rPr>
              <a:t>Définition </a:t>
            </a:r>
            <a:r>
              <a:rPr lang="fr-FR" sz="2000" b="1" dirty="0" smtClean="0">
                <a:cs typeface="Arial" panose="020B0604020202020204" pitchFamily="34" charset="0"/>
              </a:rPr>
              <a:t>:</a:t>
            </a:r>
          </a:p>
          <a:p>
            <a:pPr algn="l"/>
            <a:r>
              <a:rPr lang="fr-FR" sz="2000" dirty="0" smtClean="0">
                <a:cs typeface="Arial" panose="020B0604020202020204" pitchFamily="34" charset="0"/>
              </a:rPr>
              <a:t>Il </a:t>
            </a:r>
            <a:r>
              <a:rPr lang="fr-FR" sz="2000" dirty="0">
                <a:cs typeface="Arial" panose="020B0604020202020204" pitchFamily="34" charset="0"/>
              </a:rPr>
              <a:t>n’existe pas une mais des gouvernances associatives.</a:t>
            </a:r>
          </a:p>
          <a:p>
            <a:pPr algn="l"/>
            <a:endParaRPr lang="fr-FR" sz="2000" dirty="0" smtClean="0">
              <a:cs typeface="Arial" panose="020B0604020202020204" pitchFamily="34" charset="0"/>
            </a:endParaRPr>
          </a:p>
          <a:p>
            <a:pPr algn="l"/>
            <a:r>
              <a:rPr lang="fr-FR" sz="2000" dirty="0" smtClean="0">
                <a:cs typeface="Arial" panose="020B0604020202020204" pitchFamily="34" charset="0"/>
              </a:rPr>
              <a:t>La </a:t>
            </a:r>
            <a:r>
              <a:rPr lang="fr-FR" sz="2000" dirty="0">
                <a:cs typeface="Arial" panose="020B0604020202020204" pitchFamily="34" charset="0"/>
              </a:rPr>
              <a:t>gouvernance </a:t>
            </a:r>
            <a:r>
              <a:rPr lang="fr-FR" sz="2000" i="1" dirty="0">
                <a:cs typeface="Arial" panose="020B0604020202020204" pitchFamily="34" charset="0"/>
              </a:rPr>
              <a:t>« consiste en l’ensemble des mécanismes permettant un alignement du fonctionnement </a:t>
            </a:r>
            <a:r>
              <a:rPr lang="fr-FR" sz="2000" i="1" dirty="0" smtClean="0">
                <a:cs typeface="Arial" panose="020B0604020202020204" pitchFamily="34" charset="0"/>
              </a:rPr>
              <a:t>de l’organisation </a:t>
            </a:r>
            <a:r>
              <a:rPr lang="fr-FR" sz="2000" i="1" dirty="0">
                <a:cs typeface="Arial" panose="020B0604020202020204" pitchFamily="34" charset="0"/>
              </a:rPr>
              <a:t>sur les objectifs et les valeurs du projet associatif » </a:t>
            </a:r>
            <a:r>
              <a:rPr lang="fr-FR" sz="2000" dirty="0">
                <a:cs typeface="Arial" panose="020B0604020202020204" pitchFamily="34" charset="0"/>
              </a:rPr>
              <a:t>(J.L </a:t>
            </a:r>
            <a:r>
              <a:rPr lang="fr-FR" sz="2000" dirty="0" err="1">
                <a:cs typeface="Arial" panose="020B0604020202020204" pitchFamily="34" charset="0"/>
              </a:rPr>
              <a:t>Laville</a:t>
            </a:r>
            <a:r>
              <a:rPr lang="fr-FR" sz="2000" dirty="0" smtClean="0">
                <a:cs typeface="Arial" panose="020B0604020202020204" pitchFamily="34" charset="0"/>
              </a:rPr>
              <a:t>)</a:t>
            </a:r>
          </a:p>
          <a:p>
            <a:pPr algn="l"/>
            <a:endParaRPr lang="fr-FR" sz="2000" dirty="0">
              <a:cs typeface="Arial" panose="020B0604020202020204" pitchFamily="34" charset="0"/>
            </a:endParaRPr>
          </a:p>
          <a:p>
            <a:pPr algn="l"/>
            <a:r>
              <a:rPr lang="fr-FR" sz="2000" dirty="0" smtClean="0">
                <a:cs typeface="Arial" panose="020B0604020202020204" pitchFamily="34" charset="0"/>
              </a:rPr>
              <a:t>C’est </a:t>
            </a:r>
            <a:r>
              <a:rPr lang="fr-FR" sz="2000" dirty="0">
                <a:cs typeface="Arial" panose="020B0604020202020204" pitchFamily="34" charset="0"/>
              </a:rPr>
              <a:t>la manière de concevoir l’organisation, l’exercice et la répartition des pouvoirs et des responsabilités :</a:t>
            </a:r>
          </a:p>
          <a:p>
            <a:pPr marL="342900" indent="-342900" algn="l">
              <a:buFont typeface="Arial" panose="020B0604020202020204" pitchFamily="34" charset="0"/>
              <a:buChar char="•"/>
            </a:pPr>
            <a:r>
              <a:rPr lang="fr-FR" sz="2000" dirty="0" smtClean="0">
                <a:cs typeface="Arial" panose="020B0604020202020204" pitchFamily="34" charset="0"/>
              </a:rPr>
              <a:t>Cohérence </a:t>
            </a:r>
            <a:r>
              <a:rPr lang="fr-FR" sz="2000" dirty="0">
                <a:cs typeface="Arial" panose="020B0604020202020204" pitchFamily="34" charset="0"/>
              </a:rPr>
              <a:t>entre le choix du mode d’organisation et le projet</a:t>
            </a:r>
          </a:p>
          <a:p>
            <a:pPr marL="342900" indent="-342900" algn="l">
              <a:buFont typeface="Arial" panose="020B0604020202020204" pitchFamily="34" charset="0"/>
              <a:buChar char="•"/>
            </a:pPr>
            <a:r>
              <a:rPr lang="fr-FR" sz="2000" dirty="0" smtClean="0">
                <a:cs typeface="Arial" panose="020B0604020202020204" pitchFamily="34" charset="0"/>
              </a:rPr>
              <a:t>Définition </a:t>
            </a:r>
            <a:r>
              <a:rPr lang="fr-FR" sz="2000" dirty="0">
                <a:cs typeface="Arial" panose="020B0604020202020204" pitchFamily="34" charset="0"/>
              </a:rPr>
              <a:t>des processus de décisions</a:t>
            </a:r>
          </a:p>
          <a:p>
            <a:pPr marL="342900" indent="-342900" algn="l">
              <a:buFont typeface="Arial" panose="020B0604020202020204" pitchFamily="34" charset="0"/>
              <a:buChar char="•"/>
            </a:pPr>
            <a:r>
              <a:rPr lang="fr-FR" sz="2000" dirty="0" smtClean="0">
                <a:cs typeface="Arial" panose="020B0604020202020204" pitchFamily="34" charset="0"/>
              </a:rPr>
              <a:t>Participation </a:t>
            </a:r>
            <a:r>
              <a:rPr lang="fr-FR" sz="2000" dirty="0">
                <a:cs typeface="Arial" panose="020B0604020202020204" pitchFamily="34" charset="0"/>
              </a:rPr>
              <a:t>des acteurs aux temps de </a:t>
            </a:r>
            <a:r>
              <a:rPr lang="fr-FR" sz="2000" dirty="0" smtClean="0">
                <a:cs typeface="Arial" panose="020B0604020202020204" pitchFamily="34" charset="0"/>
              </a:rPr>
              <a:t>concertation</a:t>
            </a:r>
            <a:endParaRPr lang="fr-FR" sz="2000" dirty="0">
              <a:cs typeface="Arial" panose="020B0604020202020204" pitchFamily="34" charset="0"/>
            </a:endParaRPr>
          </a:p>
          <a:p>
            <a:pPr algn="l"/>
            <a:endParaRPr lang="fr-FR" sz="2000" dirty="0" smtClean="0">
              <a:cs typeface="Arial" panose="020B0604020202020204" pitchFamily="34" charset="0"/>
            </a:endParaRPr>
          </a:p>
          <a:p>
            <a:pPr algn="l"/>
            <a:endParaRPr lang="fr-FR" sz="2000" dirty="0">
              <a:cs typeface="Arial" panose="020B0604020202020204" pitchFamily="34" charset="0"/>
            </a:endParaRPr>
          </a:p>
          <a:p>
            <a:pPr algn="l"/>
            <a:r>
              <a:rPr lang="fr-FR" sz="2000" dirty="0">
                <a:cs typeface="Arial" panose="020B0604020202020204" pitchFamily="34" charset="0"/>
              </a:rPr>
              <a:t>La gouvernance des associations se traduit par les instances existantes, leur rôles et missions et les </a:t>
            </a:r>
            <a:r>
              <a:rPr lang="fr-FR" sz="2000" dirty="0" smtClean="0">
                <a:cs typeface="Arial" panose="020B0604020202020204" pitchFamily="34" charset="0"/>
              </a:rPr>
              <a:t>processus de </a:t>
            </a:r>
            <a:r>
              <a:rPr lang="fr-FR" sz="2000" dirty="0">
                <a:cs typeface="Arial" panose="020B0604020202020204" pitchFamily="34" charset="0"/>
              </a:rPr>
              <a:t>décisions. </a:t>
            </a:r>
            <a:endParaRPr lang="fr-FR" sz="2000" dirty="0" smtClean="0">
              <a:cs typeface="Arial" panose="020B0604020202020204" pitchFamily="34" charset="0"/>
            </a:endParaRPr>
          </a:p>
          <a:p>
            <a:pPr algn="l"/>
            <a:r>
              <a:rPr lang="fr-FR" sz="2000" dirty="0" smtClean="0">
                <a:cs typeface="Arial" panose="020B0604020202020204" pitchFamily="34" charset="0"/>
              </a:rPr>
              <a:t>Il </a:t>
            </a:r>
            <a:r>
              <a:rPr lang="fr-FR" sz="2000" dirty="0">
                <a:cs typeface="Arial" panose="020B0604020202020204" pitchFamily="34" charset="0"/>
              </a:rPr>
              <a:t>faut lire les statuts pour comprendre cette gouvernance :</a:t>
            </a:r>
          </a:p>
          <a:p>
            <a:pPr marL="342900" indent="-342900" algn="l">
              <a:buFont typeface="Arial" panose="020B0604020202020204" pitchFamily="34" charset="0"/>
              <a:buChar char="•"/>
            </a:pPr>
            <a:r>
              <a:rPr lang="fr-FR" sz="2000" dirty="0" smtClean="0">
                <a:cs typeface="Arial" panose="020B0604020202020204" pitchFamily="34" charset="0"/>
              </a:rPr>
              <a:t>Assemblée </a:t>
            </a:r>
            <a:r>
              <a:rPr lang="fr-FR" sz="2000" dirty="0">
                <a:cs typeface="Arial" panose="020B0604020202020204" pitchFamily="34" charset="0"/>
              </a:rPr>
              <a:t>générale</a:t>
            </a:r>
          </a:p>
          <a:p>
            <a:pPr marL="342900" indent="-342900" algn="l">
              <a:buFont typeface="Arial" panose="020B0604020202020204" pitchFamily="34" charset="0"/>
              <a:buChar char="•"/>
            </a:pPr>
            <a:r>
              <a:rPr lang="fr-FR" sz="2000" dirty="0" smtClean="0">
                <a:cs typeface="Arial" panose="020B0604020202020204" pitchFamily="34" charset="0"/>
              </a:rPr>
              <a:t>Comité </a:t>
            </a:r>
            <a:r>
              <a:rPr lang="fr-FR" sz="2000" dirty="0">
                <a:cs typeface="Arial" panose="020B0604020202020204" pitchFamily="34" charset="0"/>
              </a:rPr>
              <a:t>directeur, conseil d’administration</a:t>
            </a:r>
          </a:p>
          <a:p>
            <a:pPr marL="342900" indent="-342900" algn="l">
              <a:buFont typeface="Arial" panose="020B0604020202020204" pitchFamily="34" charset="0"/>
              <a:buChar char="•"/>
            </a:pPr>
            <a:r>
              <a:rPr lang="fr-FR" sz="2000" dirty="0" smtClean="0">
                <a:cs typeface="Arial" panose="020B0604020202020204" pitchFamily="34" charset="0"/>
              </a:rPr>
              <a:t>Bureau</a:t>
            </a:r>
            <a:r>
              <a:rPr lang="fr-FR" sz="2000" dirty="0">
                <a:cs typeface="Arial" panose="020B0604020202020204" pitchFamily="34" charset="0"/>
              </a:rPr>
              <a:t>, bureau exécutif, bureau directeur</a:t>
            </a:r>
          </a:p>
          <a:p>
            <a:pPr marL="342900" indent="-342900" algn="l">
              <a:buFont typeface="Arial" panose="020B0604020202020204" pitchFamily="34" charset="0"/>
              <a:buChar char="•"/>
            </a:pPr>
            <a:r>
              <a:rPr lang="fr-FR" sz="2000" dirty="0" smtClean="0">
                <a:cs typeface="Arial" panose="020B0604020202020204" pitchFamily="34" charset="0"/>
              </a:rPr>
              <a:t>Commissions</a:t>
            </a:r>
            <a:endParaRPr lang="fr-FR" sz="2000" dirty="0">
              <a:cs typeface="Arial" panose="020B0604020202020204" pitchFamily="34" charset="0"/>
            </a:endParaRPr>
          </a:p>
          <a:p>
            <a:pPr marL="342900" indent="-342900" algn="l">
              <a:buFont typeface="Arial" panose="020B0604020202020204" pitchFamily="34" charset="0"/>
              <a:buChar char="•"/>
            </a:pPr>
            <a:r>
              <a:rPr lang="fr-FR" sz="2000" dirty="0" smtClean="0">
                <a:cs typeface="Arial" panose="020B0604020202020204" pitchFamily="34" charset="0"/>
              </a:rPr>
              <a:t>Président</a:t>
            </a:r>
            <a:r>
              <a:rPr lang="fr-FR" sz="2000" dirty="0">
                <a:cs typeface="Arial" panose="020B0604020202020204" pitchFamily="34" charset="0"/>
              </a:rPr>
              <a:t>, co-président...</a:t>
            </a:r>
            <a:endParaRPr lang="fr-FR" sz="2000" b="1" dirty="0">
              <a:solidFill>
                <a:srgbClr val="E7344C"/>
              </a:solidFill>
            </a:endParaRPr>
          </a:p>
        </p:txBody>
      </p:sp>
    </p:spTree>
    <p:extLst>
      <p:ext uri="{BB962C8B-B14F-4D97-AF65-F5344CB8AC3E}">
        <p14:creationId xmlns:p14="http://schemas.microsoft.com/office/powerpoint/2010/main" val="2006369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smtClean="0">
                <a:solidFill>
                  <a:srgbClr val="E7344C"/>
                </a:solidFill>
              </a:rPr>
              <a:t>Gouvernance et management</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563582" y="1316766"/>
            <a:ext cx="9216595" cy="4992552"/>
          </a:xfrm>
          <a:solidFill>
            <a:schemeClr val="bg1"/>
          </a:solidFill>
        </p:spPr>
        <p:txBody>
          <a:bodyPr numCol="1" anchor="t">
            <a:normAutofit/>
          </a:bodyPr>
          <a:lstStyle/>
          <a:p>
            <a:r>
              <a:rPr lang="fr-FR" sz="2000" b="1" dirty="0">
                <a:solidFill>
                  <a:srgbClr val="E7344C"/>
                </a:solidFill>
              </a:rPr>
              <a:t>Les rôles de la gouvernance et du management </a:t>
            </a:r>
            <a:r>
              <a:rPr lang="fr-FR" sz="2000" b="1" dirty="0" smtClean="0">
                <a:solidFill>
                  <a:srgbClr val="E7344C"/>
                </a:solidFill>
              </a:rPr>
              <a:t>dans la démarche</a:t>
            </a:r>
          </a:p>
          <a:p>
            <a:r>
              <a:rPr lang="fr-FR" sz="2000" dirty="0" smtClean="0">
                <a:solidFill>
                  <a:schemeClr val="tx1"/>
                </a:solidFill>
              </a:rPr>
              <a:t>Co-construire pour </a:t>
            </a:r>
            <a:r>
              <a:rPr lang="fr-FR" sz="2000" b="1" dirty="0" smtClean="0">
                <a:solidFill>
                  <a:schemeClr val="tx1"/>
                </a:solidFill>
              </a:rPr>
              <a:t>susciter l’adhésion</a:t>
            </a:r>
            <a:r>
              <a:rPr lang="fr-FR" sz="2000" dirty="0" smtClean="0">
                <a:solidFill>
                  <a:schemeClr val="tx1"/>
                </a:solidFill>
              </a:rPr>
              <a:t>, par le biais d’une </a:t>
            </a:r>
            <a:r>
              <a:rPr lang="fr-FR" sz="2000" b="1" dirty="0" smtClean="0">
                <a:solidFill>
                  <a:schemeClr val="tx1"/>
                </a:solidFill>
              </a:rPr>
              <a:t>démarche participative</a:t>
            </a:r>
            <a:r>
              <a:rPr lang="fr-FR" sz="2000" dirty="0" smtClean="0">
                <a:solidFill>
                  <a:schemeClr val="tx1"/>
                </a:solidFill>
              </a:rPr>
              <a:t> impliquant toutes </a:t>
            </a:r>
            <a:r>
              <a:rPr lang="fr-FR" sz="2000" dirty="0">
                <a:solidFill>
                  <a:schemeClr val="tx1"/>
                </a:solidFill>
              </a:rPr>
              <a:t>les parties prenantes, et qui coordonne gouvernance et modalités de management.</a:t>
            </a:r>
            <a:endParaRPr lang="fr-FR" sz="2000" dirty="0">
              <a:solidFill>
                <a:schemeClr val="tx1"/>
              </a:solidFill>
            </a:endParaRPr>
          </a:p>
        </p:txBody>
      </p:sp>
      <p:pic>
        <p:nvPicPr>
          <p:cNvPr id="2" name="Image 1"/>
          <p:cNvPicPr>
            <a:picLocks noChangeAspect="1"/>
          </p:cNvPicPr>
          <p:nvPr/>
        </p:nvPicPr>
        <p:blipFill>
          <a:blip r:embed="rId3"/>
          <a:stretch>
            <a:fillRect/>
          </a:stretch>
        </p:blipFill>
        <p:spPr>
          <a:xfrm>
            <a:off x="589412" y="2945020"/>
            <a:ext cx="9334192" cy="2309209"/>
          </a:xfrm>
          <a:prstGeom prst="rect">
            <a:avLst/>
          </a:prstGeom>
        </p:spPr>
      </p:pic>
    </p:spTree>
    <p:extLst>
      <p:ext uri="{BB962C8B-B14F-4D97-AF65-F5344CB8AC3E}">
        <p14:creationId xmlns:p14="http://schemas.microsoft.com/office/powerpoint/2010/main" val="6659656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ctr">
            <a:normAutofit/>
          </a:bodyPr>
          <a:lstStyle/>
          <a:p>
            <a:r>
              <a:rPr lang="fr-FR" sz="2400" b="1" dirty="0" smtClean="0"/>
              <a:t>COMMENT mettre un place un dialogue stratégique avec l’association ?</a:t>
            </a:r>
            <a:endParaRPr lang="fr-FR" sz="2400" b="1" dirty="0" smtClean="0">
              <a:solidFill>
                <a:srgbClr val="FF0000"/>
              </a:solidFill>
            </a:endParaRPr>
          </a:p>
          <a:p>
            <a:pPr marL="342900" indent="-342900">
              <a:buFontTx/>
              <a:buChar char="-"/>
            </a:pPr>
            <a:endParaRPr lang="fr-FR" sz="2400" dirty="0"/>
          </a:p>
          <a:p>
            <a:endParaRPr lang="fr-FR" sz="2400" dirty="0"/>
          </a:p>
        </p:txBody>
      </p:sp>
    </p:spTree>
    <p:extLst>
      <p:ext uri="{BB962C8B-B14F-4D97-AF65-F5344CB8AC3E}">
        <p14:creationId xmlns:p14="http://schemas.microsoft.com/office/powerpoint/2010/main" val="14013766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smtClean="0">
                <a:solidFill>
                  <a:srgbClr val="E7344C"/>
                </a:solidFill>
              </a:rPr>
              <a:t>Adapter sa posture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304800" y="1220756"/>
            <a:ext cx="9448800" cy="4862544"/>
          </a:xfrm>
          <a:solidFill>
            <a:schemeClr val="bg1"/>
          </a:solidFill>
        </p:spPr>
        <p:txBody>
          <a:bodyPr numCol="1" anchor="t">
            <a:normAutofit/>
          </a:bodyPr>
          <a:lstStyle/>
          <a:p>
            <a:r>
              <a:rPr lang="fr-FR" sz="2000" b="1" dirty="0" smtClean="0"/>
              <a:t>Accompagner le changement</a:t>
            </a:r>
          </a:p>
          <a:p>
            <a:endParaRPr lang="fr-FR" sz="2000" b="1" dirty="0"/>
          </a:p>
          <a:p>
            <a:r>
              <a:rPr lang="fr-FR" sz="2000" dirty="0" smtClean="0"/>
              <a:t>Reconnaitre les principales attitudes face au changement :</a:t>
            </a:r>
          </a:p>
          <a:p>
            <a:endParaRPr lang="fr-FR" sz="2000" dirty="0"/>
          </a:p>
          <a:p>
            <a:r>
              <a:rPr lang="fr-FR" sz="2000" b="1" dirty="0" smtClean="0">
                <a:solidFill>
                  <a:srgbClr val="E7344C"/>
                </a:solidFill>
              </a:rPr>
              <a:t>Le déni</a:t>
            </a:r>
          </a:p>
          <a:p>
            <a:endParaRPr lang="fr-FR" sz="2000" b="1" dirty="0"/>
          </a:p>
          <a:p>
            <a:r>
              <a:rPr lang="fr-FR" sz="2000" dirty="0"/>
              <a:t>A</a:t>
            </a:r>
            <a:r>
              <a:rPr lang="fr-FR" sz="2000" dirty="0" smtClean="0"/>
              <a:t>ttitude </a:t>
            </a:r>
            <a:r>
              <a:rPr lang="fr-FR" sz="2000" dirty="0"/>
              <a:t>fréquente. </a:t>
            </a:r>
            <a:endParaRPr lang="fr-FR" sz="2000" dirty="0" smtClean="0"/>
          </a:p>
          <a:p>
            <a:r>
              <a:rPr lang="fr-FR" sz="2000" dirty="0" smtClean="0"/>
              <a:t>Elle </a:t>
            </a:r>
            <a:r>
              <a:rPr lang="fr-FR" sz="2000" dirty="0"/>
              <a:t>consiste à se persuader que les choses restent en l’état. La déni conduit à transformer la réalité, en ignorant tous les symptômes du changement, </a:t>
            </a:r>
          </a:p>
          <a:p>
            <a:r>
              <a:rPr lang="fr-FR" sz="2000" dirty="0" smtClean="0"/>
              <a:t>Le </a:t>
            </a:r>
            <a:r>
              <a:rPr lang="fr-FR" sz="2000" dirty="0"/>
              <a:t>déni peut s’appuyer sur un discours rationalisant les faits ou dénonçant une cabale </a:t>
            </a:r>
            <a:r>
              <a:rPr lang="fr-FR" sz="2000" dirty="0" err="1"/>
              <a:t>complotiste</a:t>
            </a:r>
            <a:r>
              <a:rPr lang="fr-FR" sz="2000" dirty="0" smtClean="0"/>
              <a:t>.</a:t>
            </a:r>
          </a:p>
          <a:p>
            <a:endParaRPr lang="fr-FR" sz="2000" dirty="0"/>
          </a:p>
          <a:p>
            <a:pPr algn="ctr"/>
            <a:r>
              <a:rPr lang="fr-FR" sz="2000" i="1" dirty="0"/>
              <a:t>Tout çà, c’est des conneries !</a:t>
            </a:r>
          </a:p>
          <a:p>
            <a:endParaRPr lang="fr-FR" sz="2000" dirty="0" smtClean="0"/>
          </a:p>
          <a:p>
            <a:r>
              <a:rPr lang="fr-FR" sz="2000" dirty="0" smtClean="0"/>
              <a:t>Le </a:t>
            </a:r>
            <a:r>
              <a:rPr lang="fr-FR" sz="2000" dirty="0"/>
              <a:t>déni peut être intérieur (la personne parvient à se persuader que les choses restent en l’état) ou simplement social (la personne se comporte COMME SI rien ne changeait et essaye d’en convaincre ses pairs).</a:t>
            </a:r>
          </a:p>
          <a:p>
            <a:endParaRPr lang="fr-FR" sz="2000" dirty="0" smtClean="0"/>
          </a:p>
          <a:p>
            <a:endParaRPr lang="fr-FR" sz="2000" dirty="0"/>
          </a:p>
          <a:p>
            <a:pPr marL="342900" indent="-342900">
              <a:buFont typeface="Wingdings" panose="05000000000000000000" pitchFamily="2" charset="2"/>
              <a:buChar char="è"/>
            </a:pPr>
            <a:endParaRPr lang="fr-FR" sz="2000" dirty="0"/>
          </a:p>
          <a:p>
            <a:pPr marL="342900" indent="-342900">
              <a:buFont typeface="Wingdings" panose="05000000000000000000" pitchFamily="2" charset="2"/>
              <a:buChar char="è"/>
            </a:pPr>
            <a:endParaRPr lang="fr-FR" sz="2000" dirty="0" smtClean="0"/>
          </a:p>
        </p:txBody>
      </p:sp>
    </p:spTree>
    <p:extLst>
      <p:ext uri="{BB962C8B-B14F-4D97-AF65-F5344CB8AC3E}">
        <p14:creationId xmlns:p14="http://schemas.microsoft.com/office/powerpoint/2010/main" val="3955152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smtClean="0">
                <a:solidFill>
                  <a:srgbClr val="E7344C"/>
                </a:solidFill>
              </a:rPr>
              <a:t>Redynamisation collective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6"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ctr"/>
          <a:lstStyle/>
          <a:p>
            <a:r>
              <a:rPr lang="fr-FR" sz="2400" dirty="0" smtClean="0"/>
              <a:t>Et si pour démarrer, on se mettait en mouvement ?</a:t>
            </a:r>
          </a:p>
          <a:p>
            <a:endParaRPr lang="fr-FR" sz="2400" dirty="0"/>
          </a:p>
          <a:p>
            <a:endParaRPr lang="fr-FR" sz="2400" dirty="0" smtClean="0"/>
          </a:p>
          <a:p>
            <a:r>
              <a:rPr lang="fr-FR" sz="2400" dirty="0" smtClean="0"/>
              <a:t>Allez hop, un petit </a:t>
            </a:r>
            <a:r>
              <a:rPr lang="fr-FR" sz="2400" dirty="0" err="1" smtClean="0"/>
              <a:t>energizer</a:t>
            </a:r>
            <a:r>
              <a:rPr lang="fr-FR" sz="2400" dirty="0" smtClean="0"/>
              <a:t> post déjeuner ! </a:t>
            </a:r>
          </a:p>
          <a:p>
            <a:endParaRPr lang="fr-FR" sz="2400" dirty="0" smtClean="0"/>
          </a:p>
          <a:p>
            <a:endParaRPr lang="fr-FR" sz="2400" dirty="0"/>
          </a:p>
          <a:p>
            <a:r>
              <a:rPr lang="fr-FR" sz="2400" dirty="0" smtClean="0"/>
              <a:t>C’est parti </a:t>
            </a:r>
            <a:r>
              <a:rPr lang="fr-FR" sz="2400" dirty="0" smtClean="0">
                <a:sym typeface="Wingdings" panose="05000000000000000000" pitchFamily="2" charset="2"/>
              </a:rPr>
              <a:t></a:t>
            </a:r>
            <a:endParaRPr lang="fr-FR" sz="2400" dirty="0"/>
          </a:p>
          <a:p>
            <a:endParaRPr lang="fr-FR" sz="2667" dirty="0">
              <a:latin typeface="Helvetica" pitchFamily="2" charset="0"/>
            </a:endParaRPr>
          </a:p>
          <a:p>
            <a:endParaRPr lang="fr-FR" sz="1467" dirty="0"/>
          </a:p>
        </p:txBody>
      </p:sp>
    </p:spTree>
    <p:extLst>
      <p:ext uri="{BB962C8B-B14F-4D97-AF65-F5344CB8AC3E}">
        <p14:creationId xmlns:p14="http://schemas.microsoft.com/office/powerpoint/2010/main" val="42499971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a:solidFill>
                  <a:srgbClr val="E7344C"/>
                </a:solidFill>
              </a:rPr>
              <a:t>Adapter sa posture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862544"/>
          </a:xfrm>
          <a:solidFill>
            <a:schemeClr val="bg1"/>
          </a:solidFill>
        </p:spPr>
        <p:txBody>
          <a:bodyPr numCol="1" anchor="t">
            <a:normAutofit/>
          </a:bodyPr>
          <a:lstStyle/>
          <a:p>
            <a:r>
              <a:rPr lang="fr-FR" sz="2000" b="1" dirty="0" smtClean="0">
                <a:solidFill>
                  <a:srgbClr val="E7344C"/>
                </a:solidFill>
              </a:rPr>
              <a:t>La résistance</a:t>
            </a:r>
          </a:p>
          <a:p>
            <a:endParaRPr lang="fr-FR" sz="2000" b="1" dirty="0"/>
          </a:p>
          <a:p>
            <a:r>
              <a:rPr lang="fr-FR" sz="2000" dirty="0"/>
              <a:t>La résistance conçoit le changement comme une agression extérieure, souvent personnifiée, à laquelle il s’agit de répondre de manière appropriée. </a:t>
            </a:r>
            <a:endParaRPr lang="fr-FR" sz="2000" dirty="0" smtClean="0"/>
          </a:p>
          <a:p>
            <a:r>
              <a:rPr lang="fr-FR" sz="2000" dirty="0" smtClean="0"/>
              <a:t>La </a:t>
            </a:r>
            <a:r>
              <a:rPr lang="fr-FR" sz="2000" dirty="0"/>
              <a:t>résistance au changement prend facilement des accents militants et cherche à s’organiser de manière collective. La résistance peut s’appuyer également sur un discours rationalisant les faits ou verser au contraire dans le </a:t>
            </a:r>
            <a:r>
              <a:rPr lang="fr-FR" sz="2000" dirty="0" err="1"/>
              <a:t>complotisme</a:t>
            </a:r>
            <a:r>
              <a:rPr lang="fr-FR" sz="2000" dirty="0" smtClean="0"/>
              <a:t>.</a:t>
            </a:r>
          </a:p>
          <a:p>
            <a:endParaRPr lang="fr-FR" sz="2000" dirty="0"/>
          </a:p>
          <a:p>
            <a:pPr algn="ctr"/>
            <a:r>
              <a:rPr lang="fr-FR" sz="2000" i="1" dirty="0"/>
              <a:t>Ils nous auront pas comme çà !</a:t>
            </a:r>
          </a:p>
          <a:p>
            <a:endParaRPr lang="fr-FR" sz="2000" dirty="0" smtClean="0"/>
          </a:p>
          <a:p>
            <a:r>
              <a:rPr lang="fr-FR" sz="2000" dirty="0" smtClean="0"/>
              <a:t>C’est </a:t>
            </a:r>
            <a:r>
              <a:rPr lang="fr-FR" sz="2000" dirty="0"/>
              <a:t>à la préservation du confort personnel, des droits acquis, des situations individuelles que vise essentiellement la résistance au changement.  Elle fait son lit de tous les conservatismes et les forces sont mobilisées pour tenter de figer les choses dans un état supposé préférable, celui d’ « avant ».</a:t>
            </a:r>
          </a:p>
          <a:p>
            <a:endParaRPr lang="fr-FR" sz="2000" dirty="0" smtClean="0"/>
          </a:p>
          <a:p>
            <a:endParaRPr lang="fr-FR" sz="2000" dirty="0"/>
          </a:p>
          <a:p>
            <a:pPr marL="342900" indent="-342900">
              <a:buFont typeface="Wingdings" panose="05000000000000000000" pitchFamily="2" charset="2"/>
              <a:buChar char="è"/>
            </a:pPr>
            <a:endParaRPr lang="fr-FR" sz="2000" dirty="0"/>
          </a:p>
          <a:p>
            <a:pPr marL="342900" indent="-342900">
              <a:buFont typeface="Wingdings" panose="05000000000000000000" pitchFamily="2" charset="2"/>
              <a:buChar char="è"/>
            </a:pPr>
            <a:endParaRPr lang="fr-FR" sz="2000" dirty="0" smtClean="0"/>
          </a:p>
        </p:txBody>
      </p:sp>
    </p:spTree>
    <p:extLst>
      <p:ext uri="{BB962C8B-B14F-4D97-AF65-F5344CB8AC3E}">
        <p14:creationId xmlns:p14="http://schemas.microsoft.com/office/powerpoint/2010/main" val="22126816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a:solidFill>
                  <a:srgbClr val="E7344C"/>
                </a:solidFill>
              </a:rPr>
              <a:t>Adapter sa posture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862544"/>
          </a:xfrm>
          <a:solidFill>
            <a:schemeClr val="bg1"/>
          </a:solidFill>
        </p:spPr>
        <p:txBody>
          <a:bodyPr numCol="1" anchor="t">
            <a:normAutofit lnSpcReduction="10000"/>
          </a:bodyPr>
          <a:lstStyle/>
          <a:p>
            <a:r>
              <a:rPr lang="fr-FR" sz="2000" b="1" dirty="0">
                <a:solidFill>
                  <a:srgbClr val="E7344C"/>
                </a:solidFill>
              </a:rPr>
              <a:t>L</a:t>
            </a:r>
            <a:r>
              <a:rPr lang="fr-FR" sz="2000" b="1" dirty="0" smtClean="0">
                <a:solidFill>
                  <a:srgbClr val="E7344C"/>
                </a:solidFill>
              </a:rPr>
              <a:t>a </a:t>
            </a:r>
            <a:r>
              <a:rPr lang="fr-FR" sz="2000" b="1" dirty="0">
                <a:solidFill>
                  <a:srgbClr val="E7344C"/>
                </a:solidFill>
              </a:rPr>
              <a:t>résignation</a:t>
            </a:r>
          </a:p>
          <a:p>
            <a:endParaRPr lang="fr-FR" sz="2000" b="1" dirty="0"/>
          </a:p>
          <a:p>
            <a:r>
              <a:rPr lang="fr-FR" sz="2000" dirty="0" smtClean="0"/>
              <a:t>La </a:t>
            </a:r>
            <a:r>
              <a:rPr lang="fr-FR" sz="2000" dirty="0"/>
              <a:t>résignation est une attitude individuelle ou collective qui peut prendre différentes formes : maladie, </a:t>
            </a:r>
            <a:r>
              <a:rPr lang="fr-FR" sz="2000" dirty="0" err="1"/>
              <a:t>burn-out</a:t>
            </a:r>
            <a:r>
              <a:rPr lang="fr-FR" sz="2000" dirty="0"/>
              <a:t>, démotivation, démission… </a:t>
            </a:r>
            <a:endParaRPr lang="fr-FR" sz="2000" dirty="0" smtClean="0"/>
          </a:p>
          <a:p>
            <a:r>
              <a:rPr lang="fr-FR" sz="2000" dirty="0" smtClean="0"/>
              <a:t>La </a:t>
            </a:r>
            <a:r>
              <a:rPr lang="fr-FR" sz="2000" dirty="0"/>
              <a:t>résignation est l’expression du penchant fataliste de nos congénères. Les gens se sentent dépassés et impuissants ; ils renoncent à prendre en main leur destin et se réfugient dans la passivité ou des activités </a:t>
            </a:r>
            <a:endParaRPr lang="fr-FR" sz="2000" dirty="0" smtClean="0"/>
          </a:p>
          <a:p>
            <a:r>
              <a:rPr lang="fr-FR" sz="2000" dirty="0" smtClean="0"/>
              <a:t>« </a:t>
            </a:r>
            <a:r>
              <a:rPr lang="fr-FR" sz="2000" dirty="0"/>
              <a:t>prétextes ». </a:t>
            </a:r>
            <a:endParaRPr lang="fr-FR" sz="2000" dirty="0" smtClean="0"/>
          </a:p>
          <a:p>
            <a:r>
              <a:rPr lang="fr-FR" sz="2000" dirty="0" smtClean="0"/>
              <a:t>Le </a:t>
            </a:r>
            <a:r>
              <a:rPr lang="fr-FR" sz="2000" dirty="0"/>
              <a:t>résigné sait élaborer un discours relativiste, pour se persuader que finalement « </a:t>
            </a:r>
            <a:r>
              <a:rPr lang="fr-FR" sz="2000" i="1" dirty="0"/>
              <a:t>ce n’est pas si grave </a:t>
            </a:r>
            <a:r>
              <a:rPr lang="fr-FR" sz="2000" dirty="0"/>
              <a:t>» ou « </a:t>
            </a:r>
            <a:r>
              <a:rPr lang="fr-FR" sz="2000" i="1" dirty="0"/>
              <a:t>on devait s’y attendre </a:t>
            </a:r>
            <a:r>
              <a:rPr lang="fr-FR" sz="2000" dirty="0"/>
              <a:t>». Il peut même devenir un militant de la résignation, en vous prouvant que « </a:t>
            </a:r>
            <a:r>
              <a:rPr lang="fr-FR" sz="2000" dirty="0" err="1"/>
              <a:t>there’s</a:t>
            </a:r>
            <a:r>
              <a:rPr lang="fr-FR" sz="2000" dirty="0"/>
              <a:t> no alternative </a:t>
            </a:r>
            <a:r>
              <a:rPr lang="fr-FR" sz="2000" dirty="0" smtClean="0"/>
              <a:t>».</a:t>
            </a:r>
          </a:p>
          <a:p>
            <a:endParaRPr lang="fr-FR" sz="2000" dirty="0"/>
          </a:p>
          <a:p>
            <a:pPr algn="ctr"/>
            <a:r>
              <a:rPr lang="fr-FR" sz="2000" i="1" dirty="0"/>
              <a:t>Bof, </a:t>
            </a:r>
            <a:r>
              <a:rPr lang="fr-FR" sz="2000" i="1" dirty="0" err="1"/>
              <a:t>keskonpeubienyfaire</a:t>
            </a:r>
            <a:r>
              <a:rPr lang="fr-FR" sz="2000" i="1" dirty="0"/>
              <a:t> !</a:t>
            </a:r>
          </a:p>
          <a:p>
            <a:endParaRPr lang="fr-FR" sz="2000" dirty="0" smtClean="0"/>
          </a:p>
          <a:p>
            <a:r>
              <a:rPr lang="fr-FR" sz="2000" dirty="0" smtClean="0"/>
              <a:t>La </a:t>
            </a:r>
            <a:r>
              <a:rPr lang="fr-FR" sz="2000" dirty="0"/>
              <a:t>résignation est une forme d’acceptation mais elle n’est accompagnée d’aucun sursaut. Pétrifié par sa peur, l’individu ne parvient pas à mobiliser ses forces adaptatives. Elle s’analyse comme une démission.</a:t>
            </a:r>
          </a:p>
          <a:p>
            <a:endParaRPr lang="fr-FR" sz="2000" dirty="0" smtClean="0"/>
          </a:p>
          <a:p>
            <a:endParaRPr lang="fr-FR" sz="2000" dirty="0"/>
          </a:p>
          <a:p>
            <a:pPr marL="342900" indent="-342900">
              <a:buFont typeface="Wingdings" panose="05000000000000000000" pitchFamily="2" charset="2"/>
              <a:buChar char="è"/>
            </a:pPr>
            <a:endParaRPr lang="fr-FR" sz="2000" dirty="0"/>
          </a:p>
          <a:p>
            <a:pPr marL="342900" indent="-342900">
              <a:buFont typeface="Wingdings" panose="05000000000000000000" pitchFamily="2" charset="2"/>
              <a:buChar char="è"/>
            </a:pPr>
            <a:endParaRPr lang="fr-FR" sz="2000" dirty="0" smtClean="0"/>
          </a:p>
        </p:txBody>
      </p:sp>
    </p:spTree>
    <p:extLst>
      <p:ext uri="{BB962C8B-B14F-4D97-AF65-F5344CB8AC3E}">
        <p14:creationId xmlns:p14="http://schemas.microsoft.com/office/powerpoint/2010/main" val="97246059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a:solidFill>
                  <a:srgbClr val="E7344C"/>
                </a:solidFill>
              </a:rPr>
              <a:t>Adapter sa posture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862544"/>
          </a:xfrm>
          <a:solidFill>
            <a:schemeClr val="bg1"/>
          </a:solidFill>
        </p:spPr>
        <p:txBody>
          <a:bodyPr numCol="1" anchor="t">
            <a:normAutofit/>
          </a:bodyPr>
          <a:lstStyle/>
          <a:p>
            <a:r>
              <a:rPr lang="fr-FR" sz="2000" b="1" dirty="0" smtClean="0">
                <a:solidFill>
                  <a:srgbClr val="E7344C"/>
                </a:solidFill>
              </a:rPr>
              <a:t>L’appropriation</a:t>
            </a:r>
            <a:endParaRPr lang="fr-FR" sz="2000" b="1" dirty="0">
              <a:solidFill>
                <a:srgbClr val="E7344C"/>
              </a:solidFill>
            </a:endParaRPr>
          </a:p>
          <a:p>
            <a:endParaRPr lang="fr-FR" sz="2000" b="1" dirty="0"/>
          </a:p>
          <a:p>
            <a:r>
              <a:rPr lang="fr-FR" sz="2000" dirty="0" smtClean="0"/>
              <a:t>L’appropriation </a:t>
            </a:r>
            <a:r>
              <a:rPr lang="fr-FR" sz="2000" dirty="0"/>
              <a:t>est une attitude consistant à identifier le changement et à l’accepter en toute confiance. L’individu met alors en œuvre son intelligence pratique et ses facultés sociales dans le but de préserver ses intérêts vitaux ou son confort individuel.</a:t>
            </a:r>
          </a:p>
          <a:p>
            <a:r>
              <a:rPr lang="fr-FR" sz="2000" dirty="0"/>
              <a:t>L’adaptation peut être a minima ou bien le changement peut s’analyser comme une véritable source de progrès, l’individu ou l’organisation cherchant à retirer un profit individuel ou collectif du nouveau contexte</a:t>
            </a:r>
            <a:r>
              <a:rPr lang="fr-FR" sz="2000" dirty="0" smtClean="0"/>
              <a:t>.</a:t>
            </a:r>
          </a:p>
          <a:p>
            <a:endParaRPr lang="fr-FR" sz="2000" dirty="0" smtClean="0"/>
          </a:p>
          <a:p>
            <a:endParaRPr lang="fr-FR" sz="2000" dirty="0"/>
          </a:p>
          <a:p>
            <a:endParaRPr lang="fr-FR" sz="2000" dirty="0" smtClean="0"/>
          </a:p>
        </p:txBody>
      </p:sp>
    </p:spTree>
    <p:extLst>
      <p:ext uri="{BB962C8B-B14F-4D97-AF65-F5344CB8AC3E}">
        <p14:creationId xmlns:p14="http://schemas.microsoft.com/office/powerpoint/2010/main" val="21253882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a:solidFill>
                  <a:srgbClr val="E7344C"/>
                </a:solidFill>
              </a:rPr>
              <a:t>Adapter sa posture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862544"/>
          </a:xfrm>
          <a:solidFill>
            <a:schemeClr val="bg1"/>
          </a:solidFill>
        </p:spPr>
        <p:txBody>
          <a:bodyPr numCol="1" anchor="t">
            <a:normAutofit/>
          </a:bodyPr>
          <a:lstStyle/>
          <a:p>
            <a:r>
              <a:rPr lang="fr-FR" sz="2000" dirty="0">
                <a:solidFill>
                  <a:schemeClr val="tx1"/>
                </a:solidFill>
              </a:rPr>
              <a:t>Dans l’association, les attitudes individuelles face au changement seront </a:t>
            </a:r>
            <a:r>
              <a:rPr lang="fr-FR" sz="2000" dirty="0" smtClean="0">
                <a:solidFill>
                  <a:schemeClr val="tx1"/>
                </a:solidFill>
              </a:rPr>
              <a:t>différentes : </a:t>
            </a:r>
          </a:p>
          <a:p>
            <a:pPr marL="342900" indent="-342900">
              <a:buFontTx/>
              <a:buChar char="-"/>
            </a:pPr>
            <a:r>
              <a:rPr lang="fr-FR" sz="2000" dirty="0" smtClean="0">
                <a:solidFill>
                  <a:schemeClr val="tx1"/>
                </a:solidFill>
              </a:rPr>
              <a:t>selon </a:t>
            </a:r>
            <a:r>
              <a:rPr lang="fr-FR" sz="2000" dirty="0">
                <a:solidFill>
                  <a:schemeClr val="tx1"/>
                </a:solidFill>
              </a:rPr>
              <a:t>la personnalité des intéressés </a:t>
            </a:r>
            <a:endParaRPr lang="fr-FR" sz="2000" dirty="0" smtClean="0">
              <a:solidFill>
                <a:schemeClr val="tx1"/>
              </a:solidFill>
            </a:endParaRPr>
          </a:p>
          <a:p>
            <a:pPr marL="342900" indent="-342900">
              <a:buFontTx/>
              <a:buChar char="-"/>
            </a:pPr>
            <a:r>
              <a:rPr lang="fr-FR" sz="2000" dirty="0" smtClean="0">
                <a:solidFill>
                  <a:schemeClr val="tx1"/>
                </a:solidFill>
              </a:rPr>
              <a:t>selon leur </a:t>
            </a:r>
            <a:r>
              <a:rPr lang="fr-FR" sz="2000" dirty="0">
                <a:solidFill>
                  <a:schemeClr val="tx1"/>
                </a:solidFill>
              </a:rPr>
              <a:t>fonction </a:t>
            </a:r>
            <a:endParaRPr lang="fr-FR" sz="2000" dirty="0" smtClean="0">
              <a:solidFill>
                <a:schemeClr val="tx1"/>
              </a:solidFill>
            </a:endParaRPr>
          </a:p>
          <a:p>
            <a:pPr marL="342900" indent="-342900">
              <a:buFontTx/>
              <a:buChar char="-"/>
            </a:pPr>
            <a:r>
              <a:rPr lang="fr-FR" sz="2000" dirty="0" smtClean="0">
                <a:solidFill>
                  <a:schemeClr val="tx1"/>
                </a:solidFill>
              </a:rPr>
              <a:t>et selon leur </a:t>
            </a:r>
            <a:r>
              <a:rPr lang="fr-FR" sz="2000" dirty="0">
                <a:solidFill>
                  <a:schemeClr val="tx1"/>
                </a:solidFill>
              </a:rPr>
              <a:t>statut dans la structure : bénévoles impliqués, dirigeants, salariés, fondateurs, nouveaux venus, simples usagers,</a:t>
            </a:r>
          </a:p>
          <a:p>
            <a:endParaRPr lang="fr-FR" sz="2000" dirty="0" smtClean="0"/>
          </a:p>
          <a:p>
            <a:endParaRPr lang="fr-FR" sz="2000" dirty="0"/>
          </a:p>
          <a:p>
            <a:r>
              <a:rPr lang="fr-FR" sz="2000" b="1" dirty="0">
                <a:solidFill>
                  <a:srgbClr val="E7344C"/>
                </a:solidFill>
                <a:sym typeface="Wingdings" panose="05000000000000000000" pitchFamily="2" charset="2"/>
              </a:rPr>
              <a:t> il est normal que les individus passent par les différentes </a:t>
            </a:r>
            <a:r>
              <a:rPr lang="fr-FR" sz="2000" b="1" dirty="0" smtClean="0">
                <a:solidFill>
                  <a:srgbClr val="E7344C"/>
                </a:solidFill>
                <a:sym typeface="Wingdings" panose="05000000000000000000" pitchFamily="2" charset="2"/>
              </a:rPr>
              <a:t>phases</a:t>
            </a:r>
            <a:endParaRPr lang="fr-FR" sz="2000" b="1" dirty="0" smtClean="0">
              <a:solidFill>
                <a:srgbClr val="E7344C"/>
              </a:solidFill>
            </a:endParaRPr>
          </a:p>
          <a:p>
            <a:endParaRPr lang="fr-FR" sz="2000" dirty="0"/>
          </a:p>
          <a:p>
            <a:pPr marL="342900" indent="-342900">
              <a:buFont typeface="Wingdings" panose="05000000000000000000" pitchFamily="2" charset="2"/>
              <a:buChar char="è"/>
            </a:pPr>
            <a:endParaRPr lang="fr-FR" sz="2000" dirty="0"/>
          </a:p>
          <a:p>
            <a:r>
              <a:rPr lang="fr-FR" sz="2000" b="1" u="sng" dirty="0" smtClean="0"/>
              <a:t>Posture à adopter : </a:t>
            </a:r>
          </a:p>
          <a:p>
            <a:r>
              <a:rPr lang="fr-FR" sz="2000" dirty="0" smtClean="0"/>
              <a:t>ne pas </a:t>
            </a:r>
            <a:r>
              <a:rPr lang="fr-FR" sz="2000" dirty="0"/>
              <a:t>recadrer brutalement ces manifestations </a:t>
            </a:r>
            <a:r>
              <a:rPr lang="fr-FR" sz="2000" dirty="0" smtClean="0"/>
              <a:t>individuelles mais accompagner </a:t>
            </a:r>
            <a:r>
              <a:rPr lang="fr-FR" sz="2000" dirty="0"/>
              <a:t>les individus dans leur cheminement personnel face aux </a:t>
            </a:r>
            <a:r>
              <a:rPr lang="fr-FR" sz="2000" dirty="0" smtClean="0"/>
              <a:t>évolutions</a:t>
            </a:r>
          </a:p>
          <a:p>
            <a:r>
              <a:rPr lang="fr-FR" sz="2000" b="1" dirty="0">
                <a:solidFill>
                  <a:schemeClr val="tx1"/>
                </a:solidFill>
              </a:rPr>
              <a:t>L’attitude personnelle des dirigeants est évidemment déterminante.</a:t>
            </a:r>
          </a:p>
          <a:p>
            <a:endParaRPr lang="fr-FR" sz="2000" dirty="0" smtClean="0"/>
          </a:p>
        </p:txBody>
      </p:sp>
    </p:spTree>
    <p:extLst>
      <p:ext uri="{BB962C8B-B14F-4D97-AF65-F5344CB8AC3E}">
        <p14:creationId xmlns:p14="http://schemas.microsoft.com/office/powerpoint/2010/main" val="428587324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a:solidFill>
                  <a:srgbClr val="E7344C"/>
                </a:solidFill>
              </a:rPr>
              <a:t>Adapter sa posture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t">
            <a:normAutofit/>
          </a:bodyPr>
          <a:lstStyle/>
          <a:p>
            <a:endParaRPr lang="fr-FR" sz="2000" dirty="0" smtClean="0"/>
          </a:p>
          <a:p>
            <a:endParaRPr lang="fr-FR" sz="2000" dirty="0" smtClean="0"/>
          </a:p>
          <a:p>
            <a:endParaRPr lang="fr-FR" sz="2000" dirty="0"/>
          </a:p>
        </p:txBody>
      </p:sp>
      <p:pic>
        <p:nvPicPr>
          <p:cNvPr id="2" name="Image 1"/>
          <p:cNvPicPr>
            <a:picLocks noChangeAspect="1"/>
          </p:cNvPicPr>
          <p:nvPr/>
        </p:nvPicPr>
        <p:blipFill>
          <a:blip r:embed="rId3"/>
          <a:stretch>
            <a:fillRect/>
          </a:stretch>
        </p:blipFill>
        <p:spPr>
          <a:xfrm>
            <a:off x="1003300" y="1422400"/>
            <a:ext cx="7748862" cy="4323165"/>
          </a:xfrm>
          <a:prstGeom prst="rect">
            <a:avLst/>
          </a:prstGeom>
        </p:spPr>
      </p:pic>
    </p:spTree>
    <p:extLst>
      <p:ext uri="{BB962C8B-B14F-4D97-AF65-F5344CB8AC3E}">
        <p14:creationId xmlns:p14="http://schemas.microsoft.com/office/powerpoint/2010/main" val="55535832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a:solidFill>
                  <a:srgbClr val="E7344C"/>
                </a:solidFill>
              </a:rPr>
              <a:t>Adapter sa posture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485900"/>
            <a:ext cx="9216595" cy="2400300"/>
          </a:xfrm>
          <a:solidFill>
            <a:schemeClr val="bg1"/>
          </a:solidFill>
        </p:spPr>
        <p:txBody>
          <a:bodyPr numCol="1" anchor="ctr">
            <a:normAutofit/>
          </a:bodyPr>
          <a:lstStyle/>
          <a:p>
            <a:r>
              <a:rPr lang="fr-FR" sz="2000" b="1" dirty="0" smtClean="0"/>
              <a:t>Prendre le </a:t>
            </a:r>
            <a:r>
              <a:rPr lang="fr-FR" sz="2000" b="1" dirty="0"/>
              <a:t>temps </a:t>
            </a:r>
            <a:r>
              <a:rPr lang="fr-FR" sz="2000" dirty="0"/>
              <a:t>d’une véritable </a:t>
            </a:r>
            <a:r>
              <a:rPr lang="fr-FR" sz="2000" dirty="0" smtClean="0"/>
              <a:t>réflexion pour avoir </a:t>
            </a:r>
            <a:r>
              <a:rPr lang="fr-FR" sz="2000" dirty="0"/>
              <a:t>une vue d’ensemble claire</a:t>
            </a:r>
          </a:p>
          <a:p>
            <a:r>
              <a:rPr lang="fr-FR" sz="2000" dirty="0" smtClean="0"/>
              <a:t>= un </a:t>
            </a:r>
            <a:r>
              <a:rPr lang="fr-FR" sz="2000" dirty="0"/>
              <a:t>temps de (</a:t>
            </a:r>
            <a:r>
              <a:rPr lang="fr-FR" sz="2000" dirty="0" err="1"/>
              <a:t>re</a:t>
            </a:r>
            <a:r>
              <a:rPr lang="fr-FR" sz="2000" dirty="0"/>
              <a:t>)mise en perspective, allégé des </a:t>
            </a:r>
            <a:r>
              <a:rPr lang="fr-FR" sz="2000" dirty="0" smtClean="0"/>
              <a:t>contraintes (notamment quotidiennes), </a:t>
            </a:r>
            <a:r>
              <a:rPr lang="fr-FR" sz="2000" dirty="0"/>
              <a:t>pour mieux prendre du recul sur votre projet. </a:t>
            </a:r>
            <a:endParaRPr lang="fr-FR" sz="2000" dirty="0" smtClean="0"/>
          </a:p>
          <a:p>
            <a:endParaRPr lang="fr-FR" sz="2000" dirty="0"/>
          </a:p>
          <a:p>
            <a:r>
              <a:rPr lang="fr-FR" sz="2000" dirty="0"/>
              <a:t>E</a:t>
            </a:r>
            <a:r>
              <a:rPr lang="fr-FR" sz="2000" dirty="0" smtClean="0"/>
              <a:t>viter </a:t>
            </a:r>
            <a:r>
              <a:rPr lang="fr-FR" sz="2000" dirty="0"/>
              <a:t>deux travers </a:t>
            </a:r>
            <a:r>
              <a:rPr lang="fr-FR" sz="2000" dirty="0" smtClean="0"/>
              <a:t>:</a:t>
            </a:r>
          </a:p>
          <a:p>
            <a:pPr marL="342900" indent="-342900">
              <a:buFontTx/>
              <a:buChar char="-"/>
            </a:pPr>
            <a:r>
              <a:rPr lang="fr-FR" sz="2000" dirty="0" smtClean="0"/>
              <a:t>Vouloir aller trop vite aux solutions</a:t>
            </a:r>
          </a:p>
          <a:p>
            <a:pPr marL="342900" indent="-342900">
              <a:buFontTx/>
              <a:buChar char="-"/>
            </a:pPr>
            <a:r>
              <a:rPr lang="fr-FR" sz="2000" dirty="0" smtClean="0"/>
              <a:t>Poser des postulats qui contraignent la réflexion </a:t>
            </a:r>
          </a:p>
          <a:p>
            <a:pPr marL="342900" indent="-342900">
              <a:buFontTx/>
              <a:buChar char="-"/>
            </a:pPr>
            <a:endParaRPr lang="fr-FR" sz="2000" dirty="0"/>
          </a:p>
        </p:txBody>
      </p:sp>
      <p:sp>
        <p:nvSpPr>
          <p:cNvPr id="6" name="Rectangle 5"/>
          <p:cNvSpPr/>
          <p:nvPr/>
        </p:nvSpPr>
        <p:spPr>
          <a:xfrm>
            <a:off x="343743" y="3823068"/>
            <a:ext cx="8789955" cy="2862322"/>
          </a:xfrm>
          <a:prstGeom prst="rect">
            <a:avLst/>
          </a:prstGeom>
          <a:solidFill>
            <a:srgbClr val="A8D8D2"/>
          </a:solidFill>
        </p:spPr>
        <p:txBody>
          <a:bodyPr wrap="square">
            <a:spAutoFit/>
          </a:bodyPr>
          <a:lstStyle/>
          <a:p>
            <a:r>
              <a:rPr lang="fr-FR" sz="2000" b="1" dirty="0" smtClean="0">
                <a:latin typeface="Bitter" panose="00000500000000000000" pitchFamily="50" charset="0"/>
              </a:rPr>
              <a:t>Prendre le temps de gagner du temps !</a:t>
            </a:r>
          </a:p>
          <a:p>
            <a:r>
              <a:rPr lang="fr-FR" sz="2000" dirty="0" smtClean="0">
                <a:latin typeface="Bitter" panose="00000500000000000000" pitchFamily="50" charset="0"/>
              </a:rPr>
              <a:t>Lorsque tout va bien, hisser la grand-voile suffit pour mener à bien son navire. Par gros temps, la navigation se complexifie. Si l’on y ajoute le fait de ne pas avoir de cap, elle devient hautement périlleuse.</a:t>
            </a:r>
          </a:p>
          <a:p>
            <a:r>
              <a:rPr lang="fr-FR" sz="2000" dirty="0" smtClean="0">
                <a:latin typeface="Bitter" panose="00000500000000000000" pitchFamily="50" charset="0"/>
              </a:rPr>
              <a:t>Avec pour enjeu immédiat de se maintenir à flot, et pour toute indication, une girouette qui s’agite sous l’effet de fortes rafales, le risque de dérive du projet est majeur. A contrario, un cap clair priorise les actions à mener pour traverser la tempête et surtout…atteindre la destination !</a:t>
            </a:r>
            <a:endParaRPr lang="fr-FR" sz="2000" dirty="0">
              <a:latin typeface="Bitter" panose="00000500000000000000" pitchFamily="50" charset="0"/>
            </a:endParaRPr>
          </a:p>
        </p:txBody>
      </p:sp>
    </p:spTree>
    <p:extLst>
      <p:ext uri="{BB962C8B-B14F-4D97-AF65-F5344CB8AC3E}">
        <p14:creationId xmlns:p14="http://schemas.microsoft.com/office/powerpoint/2010/main" val="383714711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a:solidFill>
                  <a:srgbClr val="E7344C"/>
                </a:solidFill>
              </a:rPr>
              <a:t>Adapter sa posture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t">
            <a:normAutofit/>
          </a:bodyPr>
          <a:lstStyle/>
          <a:p>
            <a:endParaRPr lang="fr-FR" sz="2000" dirty="0" smtClean="0"/>
          </a:p>
          <a:p>
            <a:r>
              <a:rPr lang="fr-FR" sz="2000" b="1" dirty="0" smtClean="0"/>
              <a:t>Tacticien</a:t>
            </a:r>
            <a:r>
              <a:rPr lang="fr-FR" sz="2000" dirty="0" smtClean="0"/>
              <a:t> vs Stratège = S’adapter</a:t>
            </a:r>
          </a:p>
          <a:p>
            <a:endParaRPr lang="fr-FR" sz="2000" dirty="0"/>
          </a:p>
          <a:p>
            <a:r>
              <a:rPr lang="fr-FR" sz="2000" dirty="0">
                <a:solidFill>
                  <a:schemeClr val="tx1"/>
                </a:solidFill>
              </a:rPr>
              <a:t>adapte son plan d’actions en fonction des conséquences qu’il envisage au regard </a:t>
            </a:r>
            <a:r>
              <a:rPr lang="fr-FR" sz="2000" dirty="0" smtClean="0">
                <a:solidFill>
                  <a:schemeClr val="tx1"/>
                </a:solidFill>
              </a:rPr>
              <a:t>des changements </a:t>
            </a:r>
            <a:r>
              <a:rPr lang="fr-FR" sz="2000" dirty="0">
                <a:solidFill>
                  <a:schemeClr val="tx1"/>
                </a:solidFill>
              </a:rPr>
              <a:t>de l’environnement interne ou externe. </a:t>
            </a:r>
            <a:endParaRPr lang="fr-FR" sz="2000" dirty="0" smtClean="0">
              <a:solidFill>
                <a:schemeClr val="tx1"/>
              </a:solidFill>
            </a:endParaRPr>
          </a:p>
          <a:p>
            <a:r>
              <a:rPr lang="fr-FR" sz="2000" dirty="0" smtClean="0">
                <a:solidFill>
                  <a:schemeClr val="tx1"/>
                </a:solidFill>
              </a:rPr>
              <a:t>Le </a:t>
            </a:r>
            <a:r>
              <a:rPr lang="fr-FR" sz="2000" dirty="0">
                <a:solidFill>
                  <a:schemeClr val="tx1"/>
                </a:solidFill>
              </a:rPr>
              <a:t>stratège définit l’avenir le plus souhaitable </a:t>
            </a:r>
            <a:r>
              <a:rPr lang="fr-FR" sz="2000" dirty="0" smtClean="0">
                <a:solidFill>
                  <a:schemeClr val="tx1"/>
                </a:solidFill>
              </a:rPr>
              <a:t>pour le </a:t>
            </a:r>
            <a:r>
              <a:rPr lang="fr-FR" sz="2000" dirty="0">
                <a:solidFill>
                  <a:schemeClr val="tx1"/>
                </a:solidFill>
              </a:rPr>
              <a:t>projet, puis la trajectoire adéquate pour l’atteindre.</a:t>
            </a:r>
          </a:p>
          <a:p>
            <a:endParaRPr lang="fr-FR" sz="2000" b="1" dirty="0" smtClean="0">
              <a:solidFill>
                <a:schemeClr val="tx1"/>
              </a:solidFill>
            </a:endParaRPr>
          </a:p>
          <a:p>
            <a:r>
              <a:rPr lang="fr-FR" sz="2000" b="1" dirty="0" smtClean="0">
                <a:solidFill>
                  <a:schemeClr val="tx1"/>
                </a:solidFill>
              </a:rPr>
              <a:t>Eclairer </a:t>
            </a:r>
            <a:r>
              <a:rPr lang="fr-FR" sz="2000" b="1" dirty="0">
                <a:solidFill>
                  <a:schemeClr val="tx1"/>
                </a:solidFill>
              </a:rPr>
              <a:t>une décision ce n’est pas décider</a:t>
            </a:r>
            <a:r>
              <a:rPr lang="fr-FR" sz="2000" b="1" dirty="0" smtClean="0">
                <a:solidFill>
                  <a:schemeClr val="tx1"/>
                </a:solidFill>
              </a:rPr>
              <a:t>.</a:t>
            </a:r>
          </a:p>
          <a:p>
            <a:r>
              <a:rPr lang="fr-FR" sz="2000" dirty="0" smtClean="0">
                <a:solidFill>
                  <a:schemeClr val="tx1"/>
                </a:solidFill>
                <a:sym typeface="Wingdings" panose="05000000000000000000" pitchFamily="2" charset="2"/>
              </a:rPr>
              <a:t> Séparer le temps de la réflexion stratégique de celui de la prise de décision (temps politique)</a:t>
            </a:r>
          </a:p>
          <a:p>
            <a:r>
              <a:rPr lang="fr-FR" sz="2000" b="1" dirty="0" smtClean="0">
                <a:solidFill>
                  <a:schemeClr val="tx1"/>
                </a:solidFill>
                <a:sym typeface="Wingdings" panose="05000000000000000000" pitchFamily="2" charset="2"/>
              </a:rPr>
              <a:t>Rôle de la gouvernance = Arbitrer </a:t>
            </a:r>
          </a:p>
          <a:p>
            <a:endParaRPr lang="fr-FR" sz="2000" b="1" dirty="0">
              <a:solidFill>
                <a:schemeClr val="tx1"/>
              </a:solidFill>
              <a:sym typeface="Wingdings" panose="05000000000000000000" pitchFamily="2" charset="2"/>
            </a:endParaRPr>
          </a:p>
          <a:p>
            <a:r>
              <a:rPr lang="fr-FR" sz="2000" b="1" dirty="0" smtClean="0">
                <a:solidFill>
                  <a:schemeClr val="tx1"/>
                </a:solidFill>
                <a:sym typeface="Wingdings" panose="05000000000000000000" pitchFamily="2" charset="2"/>
              </a:rPr>
              <a:t>Regarder l’avenir pour mieux agir</a:t>
            </a:r>
          </a:p>
          <a:p>
            <a:r>
              <a:rPr lang="fr-FR" sz="2000" dirty="0" smtClean="0">
                <a:solidFill>
                  <a:schemeClr val="tx1"/>
                </a:solidFill>
                <a:sym typeface="Wingdings" panose="05000000000000000000" pitchFamily="2" charset="2"/>
              </a:rPr>
              <a:t> I</a:t>
            </a:r>
            <a:r>
              <a:rPr lang="fr-FR" sz="2000" dirty="0" smtClean="0">
                <a:solidFill>
                  <a:schemeClr val="tx1"/>
                </a:solidFill>
              </a:rPr>
              <a:t>dentifier </a:t>
            </a:r>
            <a:r>
              <a:rPr lang="fr-FR" sz="2000" dirty="0">
                <a:solidFill>
                  <a:schemeClr val="tx1"/>
                </a:solidFill>
              </a:rPr>
              <a:t>l’évolution nécessaire </a:t>
            </a:r>
            <a:r>
              <a:rPr lang="fr-FR" sz="2000" dirty="0" smtClean="0">
                <a:solidFill>
                  <a:schemeClr val="tx1"/>
                </a:solidFill>
              </a:rPr>
              <a:t>de ses actions/missions </a:t>
            </a:r>
            <a:r>
              <a:rPr lang="fr-FR" sz="2000" dirty="0">
                <a:solidFill>
                  <a:schemeClr val="tx1"/>
                </a:solidFill>
              </a:rPr>
              <a:t>au regard des évolutions des besoins </a:t>
            </a:r>
            <a:r>
              <a:rPr lang="fr-FR" sz="2000" dirty="0" smtClean="0">
                <a:solidFill>
                  <a:schemeClr val="tx1"/>
                </a:solidFill>
              </a:rPr>
              <a:t>(de son organisation, de </a:t>
            </a:r>
            <a:r>
              <a:rPr lang="fr-FR" sz="2000" dirty="0">
                <a:solidFill>
                  <a:schemeClr val="tx1"/>
                </a:solidFill>
              </a:rPr>
              <a:t>ses </a:t>
            </a:r>
            <a:r>
              <a:rPr lang="fr-FR" sz="2000" dirty="0" smtClean="0">
                <a:solidFill>
                  <a:schemeClr val="tx1"/>
                </a:solidFill>
              </a:rPr>
              <a:t>bénéficiaires).</a:t>
            </a:r>
            <a:endParaRPr lang="fr-FR" sz="2000" dirty="0">
              <a:solidFill>
                <a:schemeClr val="tx1"/>
              </a:solidFill>
            </a:endParaRPr>
          </a:p>
          <a:p>
            <a:endParaRPr lang="fr-FR" sz="2000" dirty="0" smtClean="0"/>
          </a:p>
          <a:p>
            <a:endParaRPr lang="fr-FR" sz="2000" dirty="0"/>
          </a:p>
        </p:txBody>
      </p:sp>
    </p:spTree>
    <p:extLst>
      <p:ext uri="{BB962C8B-B14F-4D97-AF65-F5344CB8AC3E}">
        <p14:creationId xmlns:p14="http://schemas.microsoft.com/office/powerpoint/2010/main" val="194068970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a:solidFill>
                  <a:srgbClr val="E7344C"/>
                </a:solidFill>
              </a:rPr>
              <a:t>Adapter sa posture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t">
            <a:normAutofit/>
          </a:bodyPr>
          <a:lstStyle/>
          <a:p>
            <a:r>
              <a:rPr lang="fr-FR" sz="2000" b="1" dirty="0">
                <a:solidFill>
                  <a:srgbClr val="E7344C"/>
                </a:solidFill>
              </a:rPr>
              <a:t> Adopter une posture </a:t>
            </a:r>
            <a:r>
              <a:rPr lang="fr-FR" sz="2000" b="1" dirty="0" smtClean="0">
                <a:solidFill>
                  <a:srgbClr val="E7344C"/>
                </a:solidFill>
              </a:rPr>
              <a:t>adaptée</a:t>
            </a:r>
          </a:p>
          <a:p>
            <a:endParaRPr lang="fr-FR" sz="2000" dirty="0"/>
          </a:p>
          <a:p>
            <a:pPr marL="342900" indent="-342900">
              <a:buFont typeface="Arial" panose="020B0604020202020204" pitchFamily="34" charset="0"/>
              <a:buChar char="•"/>
            </a:pPr>
            <a:r>
              <a:rPr lang="fr-FR" sz="2000" dirty="0" smtClean="0"/>
              <a:t>Bien </a:t>
            </a:r>
            <a:r>
              <a:rPr lang="fr-FR" sz="2000" dirty="0"/>
              <a:t>écouter pour bien comprendre – prendre le temps d’écouter – reformuler ce que </a:t>
            </a:r>
            <a:r>
              <a:rPr lang="fr-FR" sz="2000" dirty="0" smtClean="0"/>
              <a:t>j’ai compris </a:t>
            </a:r>
            <a:r>
              <a:rPr lang="fr-FR" sz="2000" dirty="0"/>
              <a:t>– faire formuler une question. Identifier le besoin </a:t>
            </a:r>
            <a:endParaRPr lang="fr-FR" sz="2000" dirty="0" smtClean="0"/>
          </a:p>
          <a:p>
            <a:pPr marL="342900" indent="-342900">
              <a:buFont typeface="Arial" panose="020B0604020202020204" pitchFamily="34" charset="0"/>
              <a:buChar char="•"/>
            </a:pPr>
            <a:r>
              <a:rPr lang="fr-FR" sz="2000" dirty="0" smtClean="0"/>
              <a:t>S’approprier </a:t>
            </a:r>
            <a:r>
              <a:rPr lang="fr-FR" sz="2000" dirty="0"/>
              <a:t>l’éducation populaire : chacun à une expérience et des compétences qu’il </a:t>
            </a:r>
            <a:r>
              <a:rPr lang="fr-FR" sz="2000" dirty="0" smtClean="0"/>
              <a:t>peut transformer </a:t>
            </a:r>
            <a:r>
              <a:rPr lang="fr-FR" sz="2000" dirty="0"/>
              <a:t>en savoir... </a:t>
            </a:r>
            <a:endParaRPr lang="fr-FR" sz="2000" dirty="0" smtClean="0"/>
          </a:p>
          <a:p>
            <a:pPr marL="342900" indent="-342900">
              <a:buFont typeface="Arial" panose="020B0604020202020204" pitchFamily="34" charset="0"/>
              <a:buChar char="•"/>
            </a:pPr>
            <a:r>
              <a:rPr lang="fr-FR" sz="2000" dirty="0" smtClean="0"/>
              <a:t>Se </a:t>
            </a:r>
            <a:r>
              <a:rPr lang="fr-FR" sz="2000" dirty="0"/>
              <a:t>poser les bonnes questions : ouvrir, voir à côté, identifier les « nœuds </a:t>
            </a:r>
            <a:r>
              <a:rPr lang="fr-FR" sz="2000" dirty="0" smtClean="0"/>
              <a:t>»...</a:t>
            </a:r>
          </a:p>
          <a:p>
            <a:pPr marL="342900" indent="-342900">
              <a:buFont typeface="Arial" panose="020B0604020202020204" pitchFamily="34" charset="0"/>
              <a:buChar char="•"/>
            </a:pPr>
            <a:r>
              <a:rPr lang="fr-FR" sz="2000" dirty="0" smtClean="0"/>
              <a:t>Questionner </a:t>
            </a:r>
            <a:r>
              <a:rPr lang="fr-FR" sz="2000" dirty="0"/>
              <a:t>ses propres représentations d’une bonne association, les valeurs qu’on </a:t>
            </a:r>
            <a:r>
              <a:rPr lang="fr-FR" sz="2000" dirty="0" smtClean="0"/>
              <a:t>porte, les </a:t>
            </a:r>
            <a:r>
              <a:rPr lang="fr-FR" sz="2000" dirty="0"/>
              <a:t>jugements qu’on peut avoir... pour mieux </a:t>
            </a:r>
            <a:r>
              <a:rPr lang="fr-FR" sz="2000" dirty="0" smtClean="0"/>
              <a:t>accompagner.</a:t>
            </a:r>
          </a:p>
          <a:p>
            <a:pPr marL="342900" indent="-342900">
              <a:buFont typeface="Arial" panose="020B0604020202020204" pitchFamily="34" charset="0"/>
              <a:buChar char="•"/>
            </a:pPr>
            <a:r>
              <a:rPr lang="fr-FR" sz="2000" dirty="0" smtClean="0"/>
              <a:t>Se </a:t>
            </a:r>
            <a:r>
              <a:rPr lang="fr-FR" sz="2000" dirty="0"/>
              <a:t>rappeler </a:t>
            </a:r>
            <a:r>
              <a:rPr lang="fr-FR" sz="2000" dirty="0" smtClean="0"/>
              <a:t>les </a:t>
            </a:r>
            <a:r>
              <a:rPr lang="fr-FR" sz="2000" dirty="0"/>
              <a:t>intentions </a:t>
            </a:r>
            <a:r>
              <a:rPr lang="fr-FR" sz="2000" dirty="0" smtClean="0"/>
              <a:t>de départ, pour aller </a:t>
            </a:r>
            <a:r>
              <a:rPr lang="fr-FR" sz="2000" dirty="0"/>
              <a:t>dans le sens du développement de la vie associative, de l’initiative citoyenne, de </a:t>
            </a:r>
            <a:r>
              <a:rPr lang="fr-FR" sz="2000" dirty="0" smtClean="0"/>
              <a:t>la valorisation </a:t>
            </a:r>
            <a:r>
              <a:rPr lang="fr-FR" sz="2000" dirty="0"/>
              <a:t>des projets, etc.</a:t>
            </a:r>
          </a:p>
          <a:p>
            <a:endParaRPr lang="fr-FR" sz="2000" dirty="0"/>
          </a:p>
        </p:txBody>
      </p:sp>
    </p:spTree>
    <p:extLst>
      <p:ext uri="{BB962C8B-B14F-4D97-AF65-F5344CB8AC3E}">
        <p14:creationId xmlns:p14="http://schemas.microsoft.com/office/powerpoint/2010/main" val="399687596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smtClean="0">
                <a:solidFill>
                  <a:srgbClr val="E7344C"/>
                </a:solidFill>
              </a:rPr>
              <a:t>Présentation de la méthodologie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ctr">
            <a:normAutofit/>
          </a:bodyPr>
          <a:lstStyle/>
          <a:p>
            <a:r>
              <a:rPr lang="fr-FR" sz="2000" b="1" dirty="0" smtClean="0"/>
              <a:t>7 principes pour un dialogue constructif avec les </a:t>
            </a:r>
            <a:r>
              <a:rPr lang="fr-FR" sz="2000" b="1" dirty="0"/>
              <a:t>parties prenantes </a:t>
            </a:r>
            <a:r>
              <a:rPr lang="fr-FR" sz="2000" i="1" dirty="0"/>
              <a:t>pour garantir un </a:t>
            </a:r>
            <a:r>
              <a:rPr lang="fr-FR" sz="2000" i="1" dirty="0" smtClean="0">
                <a:solidFill>
                  <a:srgbClr val="E7344C"/>
                </a:solidFill>
              </a:rPr>
              <a:t>dialogue volontaire</a:t>
            </a:r>
            <a:r>
              <a:rPr lang="fr-FR" sz="2000" i="1" dirty="0">
                <a:solidFill>
                  <a:srgbClr val="E7344C"/>
                </a:solidFill>
              </a:rPr>
              <a:t>, à la fois constructif et </a:t>
            </a:r>
            <a:r>
              <a:rPr lang="fr-FR" sz="2000" i="1" dirty="0" smtClean="0">
                <a:solidFill>
                  <a:srgbClr val="E7344C"/>
                </a:solidFill>
              </a:rPr>
              <a:t>engagé </a:t>
            </a:r>
            <a:r>
              <a:rPr lang="fr-FR" sz="2000" i="1" dirty="0" smtClean="0"/>
              <a:t>avec </a:t>
            </a:r>
            <a:r>
              <a:rPr lang="fr-FR" sz="2000" i="1" dirty="0"/>
              <a:t>les parties prenantes </a:t>
            </a:r>
            <a:endParaRPr lang="fr-FR" sz="2000" i="1" dirty="0" smtClean="0"/>
          </a:p>
          <a:p>
            <a:endParaRPr lang="fr-FR" sz="2000" dirty="0" smtClean="0"/>
          </a:p>
          <a:p>
            <a:pPr marL="228600" indent="-228600">
              <a:buAutoNum type="arabicPeriod"/>
            </a:pPr>
            <a:r>
              <a:rPr lang="fr-FR" sz="2000" dirty="0" smtClean="0"/>
              <a:t> Se donner les moyens de </a:t>
            </a:r>
            <a:r>
              <a:rPr lang="fr-FR" sz="2000" b="1" dirty="0" smtClean="0"/>
              <a:t>changer</a:t>
            </a:r>
          </a:p>
          <a:p>
            <a:pPr marL="228600" indent="-228600">
              <a:buFont typeface="+mj-lt"/>
              <a:buAutoNum type="arabicPeriod"/>
            </a:pPr>
            <a:r>
              <a:rPr lang="fr-FR" sz="2000" dirty="0" smtClean="0"/>
              <a:t> Prendre en compte les </a:t>
            </a:r>
            <a:r>
              <a:rPr lang="fr-FR" sz="2000" b="1" dirty="0" smtClean="0"/>
              <a:t>intérêts divers, </a:t>
            </a:r>
            <a:r>
              <a:rPr lang="fr-FR" sz="2000" dirty="0" smtClean="0"/>
              <a:t>voire divergents </a:t>
            </a:r>
          </a:p>
          <a:p>
            <a:pPr marL="228600" indent="-228600">
              <a:buFontTx/>
              <a:buAutoNum type="arabicPeriod"/>
            </a:pPr>
            <a:r>
              <a:rPr lang="fr-FR" sz="2000" b="1" dirty="0" smtClean="0"/>
              <a:t> </a:t>
            </a:r>
            <a:r>
              <a:rPr lang="fr-FR" sz="2000" dirty="0" smtClean="0"/>
              <a:t>S’engager à choisir des parties prenantes et des </a:t>
            </a:r>
            <a:r>
              <a:rPr lang="fr-FR" sz="2000" b="1" dirty="0" smtClean="0"/>
              <a:t>enjeux pertinents </a:t>
            </a:r>
            <a:endParaRPr lang="fr-FR" sz="2000" dirty="0" smtClean="0"/>
          </a:p>
          <a:p>
            <a:pPr marL="228600" indent="-228600">
              <a:buFont typeface="+mj-lt"/>
              <a:buAutoNum type="arabicPeriod"/>
            </a:pPr>
            <a:r>
              <a:rPr lang="fr-FR" sz="2000" b="1" dirty="0" smtClean="0"/>
              <a:t> Impliquer </a:t>
            </a:r>
            <a:r>
              <a:rPr lang="fr-FR" sz="2000" dirty="0" smtClean="0"/>
              <a:t>toutes les parties prenantes en désignant un facilitateur interne ou externe </a:t>
            </a:r>
          </a:p>
          <a:p>
            <a:pPr marL="228600" indent="-228600">
              <a:buFont typeface="+mj-lt"/>
              <a:buAutoNum type="arabicPeriod"/>
            </a:pPr>
            <a:r>
              <a:rPr lang="fr-FR" sz="2000" b="1" dirty="0" smtClean="0"/>
              <a:t> Respecter </a:t>
            </a:r>
            <a:r>
              <a:rPr lang="fr-FR" sz="2000" dirty="0" smtClean="0"/>
              <a:t>les valeurs du dialogue </a:t>
            </a:r>
          </a:p>
          <a:p>
            <a:pPr marL="228600" indent="-228600">
              <a:buFont typeface="+mj-lt"/>
              <a:buAutoNum type="arabicPeriod"/>
            </a:pPr>
            <a:r>
              <a:rPr lang="fr-FR" sz="2000" dirty="0" smtClean="0"/>
              <a:t> Ancrer la démarche dans le </a:t>
            </a:r>
            <a:r>
              <a:rPr lang="fr-FR" sz="2000" b="1" dirty="0" smtClean="0"/>
              <a:t>temps </a:t>
            </a:r>
            <a:r>
              <a:rPr lang="fr-FR" sz="2000" dirty="0" smtClean="0"/>
              <a:t>et la </a:t>
            </a:r>
            <a:r>
              <a:rPr lang="fr-FR" sz="2000" b="1" dirty="0" smtClean="0"/>
              <a:t>durée</a:t>
            </a:r>
          </a:p>
          <a:p>
            <a:pPr marL="228600" indent="-228600">
              <a:buFont typeface="+mj-lt"/>
              <a:buAutoNum type="arabicPeriod"/>
            </a:pPr>
            <a:r>
              <a:rPr lang="fr-FR" sz="2000" b="1" dirty="0" smtClean="0"/>
              <a:t> Rendre compte </a:t>
            </a:r>
            <a:r>
              <a:rPr lang="fr-FR" sz="2000" dirty="0" smtClean="0"/>
              <a:t>des résultats de la démarche à l’ensemble des acteurs </a:t>
            </a:r>
            <a:endParaRPr lang="fr-FR" sz="2000" dirty="0"/>
          </a:p>
        </p:txBody>
      </p:sp>
    </p:spTree>
    <p:extLst>
      <p:ext uri="{BB962C8B-B14F-4D97-AF65-F5344CB8AC3E}">
        <p14:creationId xmlns:p14="http://schemas.microsoft.com/office/powerpoint/2010/main" val="349592657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smtClean="0">
                <a:solidFill>
                  <a:srgbClr val="E7344C"/>
                </a:solidFill>
              </a:rPr>
              <a:t>Présentation de la méthodologie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t">
            <a:normAutofit/>
          </a:bodyPr>
          <a:lstStyle/>
          <a:p>
            <a:r>
              <a:rPr lang="fr-FR" sz="2000" b="1" dirty="0" smtClean="0">
                <a:solidFill>
                  <a:srgbClr val="E7344C"/>
                </a:solidFill>
              </a:rPr>
              <a:t>Les étapes clés </a:t>
            </a:r>
            <a:r>
              <a:rPr lang="fr-FR" sz="2000" dirty="0" smtClean="0">
                <a:solidFill>
                  <a:schemeClr val="tx1"/>
                </a:solidFill>
              </a:rPr>
              <a:t>d’une </a:t>
            </a:r>
            <a:r>
              <a:rPr lang="fr-FR" sz="2000" dirty="0">
                <a:solidFill>
                  <a:schemeClr val="tx1"/>
                </a:solidFill>
              </a:rPr>
              <a:t>démarche de </a:t>
            </a:r>
            <a:r>
              <a:rPr lang="fr-FR" sz="2000" dirty="0" smtClean="0">
                <a:solidFill>
                  <a:schemeClr val="tx1"/>
                </a:solidFill>
              </a:rPr>
              <a:t>dialogue réussie </a:t>
            </a:r>
            <a:r>
              <a:rPr lang="fr-FR" sz="2000" dirty="0">
                <a:solidFill>
                  <a:schemeClr val="tx1"/>
                </a:solidFill>
              </a:rPr>
              <a:t>avec les parties prenantes : </a:t>
            </a:r>
            <a:endParaRPr lang="fr-FR" sz="2000" dirty="0" smtClean="0">
              <a:solidFill>
                <a:schemeClr val="tx1"/>
              </a:solidFill>
            </a:endParaRPr>
          </a:p>
          <a:p>
            <a:endParaRPr lang="fr-FR" sz="2000" dirty="0">
              <a:solidFill>
                <a:schemeClr val="tx1"/>
              </a:solidFill>
            </a:endParaRPr>
          </a:p>
          <a:p>
            <a:r>
              <a:rPr lang="fr-FR" sz="2000" b="1" u="sng" dirty="0" smtClean="0">
                <a:solidFill>
                  <a:schemeClr val="tx1"/>
                </a:solidFill>
              </a:rPr>
              <a:t>Etape 1 </a:t>
            </a:r>
            <a:r>
              <a:rPr lang="fr-FR" sz="2000" dirty="0" smtClean="0">
                <a:solidFill>
                  <a:schemeClr val="tx1"/>
                </a:solidFill>
              </a:rPr>
              <a:t>: Planification</a:t>
            </a:r>
          </a:p>
          <a:p>
            <a:endParaRPr lang="fr-FR" sz="2000" dirty="0">
              <a:solidFill>
                <a:schemeClr val="tx1"/>
              </a:solidFill>
            </a:endParaRPr>
          </a:p>
          <a:p>
            <a:pPr marL="457200" indent="-457200">
              <a:buAutoNum type="arabicPeriod"/>
            </a:pPr>
            <a:r>
              <a:rPr lang="fr-FR" sz="2000" b="1" dirty="0" smtClean="0">
                <a:solidFill>
                  <a:schemeClr val="tx1"/>
                </a:solidFill>
              </a:rPr>
              <a:t>Etat des lieux </a:t>
            </a:r>
          </a:p>
          <a:p>
            <a:pPr marL="342900" indent="-342900">
              <a:buFontTx/>
              <a:buChar char="-"/>
            </a:pPr>
            <a:r>
              <a:rPr lang="fr-FR" sz="2000" dirty="0" smtClean="0">
                <a:solidFill>
                  <a:schemeClr val="tx1"/>
                </a:solidFill>
              </a:rPr>
              <a:t>Quelles sont les parties prenantes du dialogue ? Quels acteurs impliquer dans le processus ?</a:t>
            </a:r>
          </a:p>
          <a:p>
            <a:pPr marL="342900" indent="-342900">
              <a:buFontTx/>
              <a:buChar char="-"/>
            </a:pPr>
            <a:r>
              <a:rPr lang="fr-FR" sz="2000" dirty="0" smtClean="0">
                <a:solidFill>
                  <a:schemeClr val="tx1"/>
                </a:solidFill>
              </a:rPr>
              <a:t>Quels sont les lieux du dialogue ?</a:t>
            </a:r>
          </a:p>
          <a:p>
            <a:pPr marL="342900" indent="-342900">
              <a:buFontTx/>
              <a:buChar char="-"/>
            </a:pPr>
            <a:r>
              <a:rPr lang="fr-FR" sz="2000" dirty="0" smtClean="0">
                <a:solidFill>
                  <a:schemeClr val="tx1"/>
                </a:solidFill>
              </a:rPr>
              <a:t>Identification des enjeux et/ou objectifs prioritaires pour l’association</a:t>
            </a:r>
          </a:p>
          <a:p>
            <a:pPr marL="342900" indent="-342900">
              <a:buFontTx/>
              <a:buChar char="-"/>
            </a:pPr>
            <a:r>
              <a:rPr lang="fr-FR" sz="2000" dirty="0" smtClean="0">
                <a:solidFill>
                  <a:schemeClr val="tx1"/>
                </a:solidFill>
              </a:rPr>
              <a:t>Quelles sont les attentes ? Et sont-elles partagées, communes ?</a:t>
            </a:r>
            <a:endParaRPr lang="fr-FR" sz="2000" dirty="0">
              <a:solidFill>
                <a:schemeClr val="tx1"/>
              </a:solidFill>
            </a:endParaRPr>
          </a:p>
          <a:p>
            <a:pPr marL="342900" indent="-342900">
              <a:buFontTx/>
              <a:buChar char="-"/>
            </a:pPr>
            <a:r>
              <a:rPr lang="fr-FR" sz="2000" dirty="0" smtClean="0">
                <a:solidFill>
                  <a:schemeClr val="tx1"/>
                </a:solidFill>
              </a:rPr>
              <a:t>Y </a:t>
            </a:r>
            <a:r>
              <a:rPr lang="fr-FR" sz="2000" dirty="0" err="1" smtClean="0">
                <a:solidFill>
                  <a:schemeClr val="tx1"/>
                </a:solidFill>
              </a:rPr>
              <a:t>a-t-il</a:t>
            </a:r>
            <a:r>
              <a:rPr lang="fr-FR" sz="2000" dirty="0" smtClean="0">
                <a:solidFill>
                  <a:schemeClr val="tx1"/>
                </a:solidFill>
              </a:rPr>
              <a:t> des risques ou des freins ?</a:t>
            </a:r>
          </a:p>
          <a:p>
            <a:endParaRPr lang="fr-FR" sz="2000" dirty="0">
              <a:solidFill>
                <a:schemeClr val="tx1"/>
              </a:solidFill>
            </a:endParaRPr>
          </a:p>
          <a:p>
            <a:r>
              <a:rPr lang="fr-FR" sz="2000" b="1" dirty="0">
                <a:solidFill>
                  <a:schemeClr val="tx1"/>
                </a:solidFill>
              </a:rPr>
              <a:t>2</a:t>
            </a:r>
            <a:r>
              <a:rPr lang="fr-FR" sz="2000" b="1" dirty="0" smtClean="0">
                <a:solidFill>
                  <a:schemeClr val="tx1"/>
                </a:solidFill>
              </a:rPr>
              <a:t>. Gouvernance et leadership</a:t>
            </a:r>
          </a:p>
          <a:p>
            <a:pPr marL="342900" indent="-342900">
              <a:buFontTx/>
              <a:buChar char="-"/>
            </a:pPr>
            <a:r>
              <a:rPr lang="fr-FR" sz="2000" dirty="0" smtClean="0">
                <a:solidFill>
                  <a:schemeClr val="tx1"/>
                </a:solidFill>
              </a:rPr>
              <a:t>S’assurer du soutien « fort » du ou des dirigeants (bénévoles et salariés)</a:t>
            </a:r>
          </a:p>
          <a:p>
            <a:pPr marL="342900" indent="-342900">
              <a:buFontTx/>
              <a:buChar char="-"/>
            </a:pPr>
            <a:r>
              <a:rPr lang="fr-FR" sz="2000" dirty="0" smtClean="0">
                <a:solidFill>
                  <a:schemeClr val="tx1"/>
                </a:solidFill>
              </a:rPr>
              <a:t>Impliquer en amont, puis à toutes les étapes clés du dialogue, les responsables de la gouvernance (Conseil d’Administration)</a:t>
            </a:r>
          </a:p>
          <a:p>
            <a:pPr marL="342900" indent="-342900">
              <a:buFontTx/>
              <a:buChar char="-"/>
            </a:pPr>
            <a:endParaRPr lang="fr-FR" sz="2000" dirty="0">
              <a:solidFill>
                <a:schemeClr val="tx1"/>
              </a:solidFill>
            </a:endParaRPr>
          </a:p>
          <a:p>
            <a:pPr marL="342900" indent="-342900">
              <a:buFontTx/>
              <a:buChar char="-"/>
            </a:pPr>
            <a:endParaRPr lang="fr-FR" sz="2000" dirty="0"/>
          </a:p>
        </p:txBody>
      </p:sp>
    </p:spTree>
    <p:extLst>
      <p:ext uri="{BB962C8B-B14F-4D97-AF65-F5344CB8AC3E}">
        <p14:creationId xmlns:p14="http://schemas.microsoft.com/office/powerpoint/2010/main" val="8669265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lstStyle/>
          <a:p>
            <a:r>
              <a:rPr lang="fr-FR" sz="2400" dirty="0"/>
              <a:t>Création </a:t>
            </a:r>
            <a:r>
              <a:rPr lang="fr-FR" sz="2400" dirty="0"/>
              <a:t>d’un lieu de réflexion </a:t>
            </a:r>
            <a:r>
              <a:rPr lang="fr-FR" sz="2400" dirty="0"/>
              <a:t>en </a:t>
            </a:r>
            <a:r>
              <a:rPr lang="fr-FR" sz="2400" dirty="0"/>
              <a:t>1992 </a:t>
            </a:r>
            <a:r>
              <a:rPr lang="fr-FR" sz="2400" dirty="0"/>
              <a:t>par </a:t>
            </a:r>
            <a:r>
              <a:rPr lang="fr-FR" sz="2400" dirty="0"/>
              <a:t>12 coordinations sectorielles </a:t>
            </a:r>
            <a:r>
              <a:rPr lang="fr-FR" sz="2400" dirty="0"/>
              <a:t>nationales: la Conférence Permanentes des Coordinations Associatives (CPCA) qui devient ensuite Le Mouvement associatif.</a:t>
            </a:r>
          </a:p>
          <a:p>
            <a:endParaRPr lang="fr-FR" sz="2400" dirty="0"/>
          </a:p>
          <a:p>
            <a:r>
              <a:rPr lang="fr-FR" sz="2400" u="sng" dirty="0"/>
              <a:t>Objectif</a:t>
            </a:r>
            <a:r>
              <a:rPr lang="fr-FR" sz="2400" dirty="0"/>
              <a:t> : </a:t>
            </a:r>
            <a:r>
              <a:rPr lang="fr-FR" sz="2400" dirty="0"/>
              <a:t>S’unir pour porter un plaidoyer fort</a:t>
            </a:r>
          </a:p>
          <a:p>
            <a:endParaRPr lang="fr-FR" sz="2400" dirty="0"/>
          </a:p>
          <a:p>
            <a:r>
              <a:rPr lang="fr-FR" sz="2400" u="sng" dirty="0"/>
              <a:t>Fonctions</a:t>
            </a:r>
            <a:r>
              <a:rPr lang="fr-FR" sz="2400" dirty="0"/>
              <a:t>:</a:t>
            </a:r>
          </a:p>
          <a:p>
            <a:pPr marL="380990" indent="-380990">
              <a:buFont typeface="Arial" panose="020B0604020202020204" pitchFamily="34" charset="0"/>
              <a:buChar char="•"/>
            </a:pPr>
            <a:r>
              <a:rPr lang="fr-FR" sz="2400" dirty="0"/>
              <a:t>Valoriser le fait associatif</a:t>
            </a:r>
          </a:p>
          <a:p>
            <a:pPr marL="380990" indent="-380990">
              <a:buFont typeface="Arial" panose="020B0604020202020204" pitchFamily="34" charset="0"/>
              <a:buChar char="•"/>
            </a:pPr>
            <a:r>
              <a:rPr lang="fr-FR" sz="2400" dirty="0"/>
              <a:t>Porter la voix des associations sur les sujets communs: bénévolat, modèle économique, emploi…</a:t>
            </a:r>
          </a:p>
          <a:p>
            <a:pPr marL="380990" indent="-380990">
              <a:buFont typeface="Arial" panose="020B0604020202020204" pitchFamily="34" charset="0"/>
              <a:buChar char="•"/>
            </a:pPr>
            <a:r>
              <a:rPr lang="fr-FR" sz="2400" dirty="0"/>
              <a:t>Développer, en subsidiarité avec ses membres, des outils et des ressources pour les associations</a:t>
            </a:r>
            <a:endParaRPr lang="fr-FR" sz="2667" dirty="0"/>
          </a:p>
          <a:p>
            <a:endParaRPr lang="fr-FR" sz="2667" dirty="0">
              <a:latin typeface="Helvetica" pitchFamily="2" charset="0"/>
            </a:endParaRPr>
          </a:p>
          <a:p>
            <a:endParaRPr lang="fr-FR" sz="1467" dirty="0"/>
          </a:p>
        </p:txBody>
      </p:sp>
      <p:sp>
        <p:nvSpPr>
          <p:cNvPr id="4" name="Espace réservé du texte 3">
            <a:extLst>
              <a:ext uri="{FF2B5EF4-FFF2-40B4-BE49-F238E27FC236}">
                <a16:creationId xmlns:a16="http://schemas.microsoft.com/office/drawing/2014/main" id="{338ADACF-106E-47EB-AC5F-EA25456B742C}"/>
              </a:ext>
            </a:extLst>
          </p:cNvPr>
          <p:cNvSpPr>
            <a:spLocks noGrp="1"/>
          </p:cNvSpPr>
          <p:nvPr>
            <p:ph type="body" sz="quarter" idx="10"/>
          </p:nvPr>
        </p:nvSpPr>
        <p:spPr>
          <a:xfrm>
            <a:off x="431800" y="644693"/>
            <a:ext cx="8385629" cy="576063"/>
          </a:xfrm>
        </p:spPr>
        <p:txBody>
          <a:bodyPr>
            <a:normAutofit/>
          </a:bodyPr>
          <a:lstStyle/>
          <a:p>
            <a:r>
              <a:rPr lang="fr-FR" sz="2667" b="1" dirty="0">
                <a:solidFill>
                  <a:srgbClr val="E7344C"/>
                </a:solidFill>
              </a:rPr>
              <a:t>Le Mouvement </a:t>
            </a:r>
            <a:r>
              <a:rPr lang="fr-FR" sz="2667" b="1" dirty="0" smtClean="0">
                <a:solidFill>
                  <a:srgbClr val="E7344C"/>
                </a:solidFill>
              </a:rPr>
              <a:t>associatif : qui sommes nous ?</a:t>
            </a:r>
            <a:endParaRPr lang="fr-FR" sz="2667" b="1" dirty="0">
              <a:solidFill>
                <a:srgbClr val="E7344C"/>
              </a:solidFill>
            </a:endParaRPr>
          </a:p>
        </p:txBody>
      </p:sp>
    </p:spTree>
    <p:extLst>
      <p:ext uri="{BB962C8B-B14F-4D97-AF65-F5344CB8AC3E}">
        <p14:creationId xmlns:p14="http://schemas.microsoft.com/office/powerpoint/2010/main" val="343203077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smtClean="0">
                <a:solidFill>
                  <a:srgbClr val="E7344C"/>
                </a:solidFill>
              </a:rPr>
              <a:t>Présentation de la méthodologie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t">
            <a:normAutofit/>
          </a:bodyPr>
          <a:lstStyle/>
          <a:p>
            <a:r>
              <a:rPr lang="fr-FR" sz="2000" b="1" dirty="0" smtClean="0">
                <a:solidFill>
                  <a:schemeClr val="tx1"/>
                </a:solidFill>
              </a:rPr>
              <a:t>3. Temps</a:t>
            </a:r>
          </a:p>
          <a:p>
            <a:pPr marL="342900" indent="-342900">
              <a:buFontTx/>
              <a:buChar char="-"/>
            </a:pPr>
            <a:r>
              <a:rPr lang="fr-FR" sz="2000" dirty="0" smtClean="0">
                <a:solidFill>
                  <a:schemeClr val="tx1"/>
                </a:solidFill>
              </a:rPr>
              <a:t>Débuter le dialogue stratégique suffisamment en amont pour laisser le temps à la gouvernance de prendre les décisions</a:t>
            </a:r>
          </a:p>
          <a:p>
            <a:pPr marL="342900" indent="-342900">
              <a:buFontTx/>
              <a:buChar char="-"/>
            </a:pPr>
            <a:r>
              <a:rPr lang="fr-FR" sz="2000" dirty="0" smtClean="0">
                <a:solidFill>
                  <a:schemeClr val="tx1"/>
                </a:solidFill>
              </a:rPr>
              <a:t>S’adapter au contexte : trouver le moment le plus adéquat</a:t>
            </a:r>
          </a:p>
          <a:p>
            <a:pPr marL="342900" indent="-342900">
              <a:buFontTx/>
              <a:buChar char="-"/>
            </a:pPr>
            <a:r>
              <a:rPr lang="fr-FR" sz="2000" dirty="0" smtClean="0">
                <a:solidFill>
                  <a:schemeClr val="tx1"/>
                </a:solidFill>
              </a:rPr>
              <a:t>Définir une temporalité pour le processus pour faciliter un engagement durable</a:t>
            </a:r>
          </a:p>
          <a:p>
            <a:pPr marL="342900" indent="-342900">
              <a:buFontTx/>
              <a:buChar char="-"/>
            </a:pPr>
            <a:endParaRPr lang="fr-FR" sz="2000" b="1" dirty="0">
              <a:solidFill>
                <a:schemeClr val="tx1"/>
              </a:solidFill>
            </a:endParaRPr>
          </a:p>
          <a:p>
            <a:r>
              <a:rPr lang="fr-FR" sz="2000" b="1" dirty="0" smtClean="0">
                <a:solidFill>
                  <a:schemeClr val="tx1"/>
                </a:solidFill>
              </a:rPr>
              <a:t>4. Communication</a:t>
            </a:r>
          </a:p>
          <a:p>
            <a:pPr marL="342900" indent="-342900">
              <a:buFontTx/>
              <a:buChar char="-"/>
            </a:pPr>
            <a:r>
              <a:rPr lang="fr-FR" sz="2000" dirty="0" smtClean="0">
                <a:solidFill>
                  <a:schemeClr val="tx1"/>
                </a:solidFill>
              </a:rPr>
              <a:t>S’assurer que la démarche est bien comprise, les objectifs clairs et que toutes les parties prenantes ont bien été informées</a:t>
            </a:r>
          </a:p>
          <a:p>
            <a:endParaRPr lang="fr-FR" sz="2000" dirty="0">
              <a:solidFill>
                <a:schemeClr val="tx1"/>
              </a:solidFill>
            </a:endParaRPr>
          </a:p>
          <a:p>
            <a:endParaRPr lang="fr-FR" sz="2000" dirty="0" smtClean="0">
              <a:solidFill>
                <a:schemeClr val="tx1"/>
              </a:solidFill>
            </a:endParaRPr>
          </a:p>
          <a:p>
            <a:r>
              <a:rPr lang="fr-FR" sz="2000" b="1" u="sng" dirty="0" smtClean="0">
                <a:solidFill>
                  <a:schemeClr val="tx1"/>
                </a:solidFill>
              </a:rPr>
              <a:t>Etape 2 </a:t>
            </a:r>
            <a:r>
              <a:rPr lang="fr-FR" sz="2000" b="1" dirty="0" smtClean="0">
                <a:solidFill>
                  <a:schemeClr val="tx1"/>
                </a:solidFill>
              </a:rPr>
              <a:t>: </a:t>
            </a:r>
            <a:r>
              <a:rPr lang="fr-FR" sz="2000" dirty="0" smtClean="0">
                <a:solidFill>
                  <a:schemeClr val="tx1"/>
                </a:solidFill>
              </a:rPr>
              <a:t>Cadrage</a:t>
            </a:r>
          </a:p>
          <a:p>
            <a:endParaRPr lang="fr-FR" sz="2000" dirty="0">
              <a:solidFill>
                <a:schemeClr val="tx1"/>
              </a:solidFill>
            </a:endParaRPr>
          </a:p>
          <a:p>
            <a:pPr marL="342900" indent="-342900">
              <a:buFontTx/>
              <a:buChar char="-"/>
            </a:pPr>
            <a:r>
              <a:rPr lang="fr-FR" sz="2000" dirty="0" smtClean="0">
                <a:solidFill>
                  <a:schemeClr val="tx1"/>
                </a:solidFill>
              </a:rPr>
              <a:t>Définir les modalités </a:t>
            </a:r>
            <a:r>
              <a:rPr lang="fr-FR" sz="2000" dirty="0">
                <a:solidFill>
                  <a:schemeClr val="tx1"/>
                </a:solidFill>
              </a:rPr>
              <a:t>et </a:t>
            </a:r>
            <a:r>
              <a:rPr lang="fr-FR" sz="2000" dirty="0" smtClean="0">
                <a:solidFill>
                  <a:schemeClr val="tx1"/>
                </a:solidFill>
              </a:rPr>
              <a:t>la méthodologie, si possible, en </a:t>
            </a:r>
            <a:r>
              <a:rPr lang="fr-FR" sz="2000" dirty="0" err="1" smtClean="0">
                <a:solidFill>
                  <a:schemeClr val="tx1"/>
                </a:solidFill>
              </a:rPr>
              <a:t>co</a:t>
            </a:r>
            <a:r>
              <a:rPr lang="fr-FR" sz="2000" dirty="0" smtClean="0">
                <a:solidFill>
                  <a:schemeClr val="tx1"/>
                </a:solidFill>
              </a:rPr>
              <a:t>-construction avec les parties prenantes</a:t>
            </a:r>
          </a:p>
          <a:p>
            <a:pPr marL="342900" indent="-342900">
              <a:buFontTx/>
              <a:buChar char="-"/>
            </a:pPr>
            <a:r>
              <a:rPr lang="fr-FR" sz="2000" dirty="0" smtClean="0">
                <a:solidFill>
                  <a:schemeClr val="tx1"/>
                </a:solidFill>
              </a:rPr>
              <a:t>Identifier les outils ou techniques d’animation les plus adéquats</a:t>
            </a:r>
            <a:endParaRPr lang="fr-FR" sz="2000" dirty="0">
              <a:solidFill>
                <a:schemeClr val="tx1"/>
              </a:solidFill>
            </a:endParaRPr>
          </a:p>
          <a:p>
            <a:endParaRPr lang="fr-FR" sz="2000" dirty="0"/>
          </a:p>
        </p:txBody>
      </p:sp>
    </p:spTree>
    <p:extLst>
      <p:ext uri="{BB962C8B-B14F-4D97-AF65-F5344CB8AC3E}">
        <p14:creationId xmlns:p14="http://schemas.microsoft.com/office/powerpoint/2010/main" val="27770493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smtClean="0">
                <a:solidFill>
                  <a:srgbClr val="E7344C"/>
                </a:solidFill>
              </a:rPr>
              <a:t>Présentation de la méthodologie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t">
            <a:normAutofit/>
          </a:bodyPr>
          <a:lstStyle/>
          <a:p>
            <a:r>
              <a:rPr lang="fr-FR" sz="2000" b="1" u="sng" dirty="0" smtClean="0">
                <a:solidFill>
                  <a:schemeClr val="tx1"/>
                </a:solidFill>
              </a:rPr>
              <a:t>Etape </a:t>
            </a:r>
            <a:r>
              <a:rPr lang="fr-FR" sz="2000" b="1" u="sng" dirty="0">
                <a:solidFill>
                  <a:schemeClr val="tx1"/>
                </a:solidFill>
              </a:rPr>
              <a:t>3</a:t>
            </a:r>
            <a:r>
              <a:rPr lang="fr-FR" sz="2000" b="1" u="sng" dirty="0" smtClean="0">
                <a:solidFill>
                  <a:schemeClr val="tx1"/>
                </a:solidFill>
              </a:rPr>
              <a:t> </a:t>
            </a:r>
            <a:r>
              <a:rPr lang="fr-FR" sz="2000" b="1" dirty="0" smtClean="0">
                <a:solidFill>
                  <a:schemeClr val="tx1"/>
                </a:solidFill>
              </a:rPr>
              <a:t>: </a:t>
            </a:r>
            <a:r>
              <a:rPr lang="fr-FR" sz="2000" dirty="0" smtClean="0">
                <a:solidFill>
                  <a:schemeClr val="tx1"/>
                </a:solidFill>
              </a:rPr>
              <a:t>Mise en œuvre</a:t>
            </a:r>
          </a:p>
          <a:p>
            <a:endParaRPr lang="fr-FR" sz="2000" dirty="0">
              <a:solidFill>
                <a:schemeClr val="tx1"/>
              </a:solidFill>
            </a:endParaRPr>
          </a:p>
          <a:p>
            <a:r>
              <a:rPr lang="fr-FR" sz="2000" dirty="0" smtClean="0">
                <a:solidFill>
                  <a:schemeClr val="tx1"/>
                </a:solidFill>
              </a:rPr>
              <a:t>1. L’information en amont : </a:t>
            </a:r>
          </a:p>
          <a:p>
            <a:pPr marL="342900" indent="-342900">
              <a:buFontTx/>
              <a:buChar char="-"/>
            </a:pPr>
            <a:r>
              <a:rPr lang="fr-FR" sz="2000" dirty="0" smtClean="0">
                <a:solidFill>
                  <a:schemeClr val="tx1"/>
                </a:solidFill>
              </a:rPr>
              <a:t>Inviter les parties prenantes, </a:t>
            </a:r>
          </a:p>
          <a:p>
            <a:pPr marL="342900" indent="-342900">
              <a:buFontTx/>
              <a:buChar char="-"/>
            </a:pPr>
            <a:r>
              <a:rPr lang="fr-FR" sz="2000" dirty="0" smtClean="0">
                <a:solidFill>
                  <a:schemeClr val="tx1"/>
                </a:solidFill>
              </a:rPr>
              <a:t>Transmettre </a:t>
            </a:r>
            <a:r>
              <a:rPr lang="fr-FR" sz="2000" dirty="0">
                <a:solidFill>
                  <a:schemeClr val="tx1"/>
                </a:solidFill>
              </a:rPr>
              <a:t>l</a:t>
            </a:r>
            <a:r>
              <a:rPr lang="fr-FR" sz="2000" dirty="0" smtClean="0">
                <a:solidFill>
                  <a:schemeClr val="tx1"/>
                </a:solidFill>
              </a:rPr>
              <a:t>es supports utiles au dialogue (note de cadrage, …)</a:t>
            </a:r>
          </a:p>
          <a:p>
            <a:pPr marL="342900" indent="-342900">
              <a:buFontTx/>
              <a:buChar char="-"/>
            </a:pPr>
            <a:r>
              <a:rPr lang="fr-FR" sz="2000" dirty="0" smtClean="0">
                <a:solidFill>
                  <a:schemeClr val="tx1"/>
                </a:solidFill>
              </a:rPr>
              <a:t>Faire le bon choix du lieu pour favoriser la convivialité</a:t>
            </a:r>
          </a:p>
          <a:p>
            <a:endParaRPr lang="fr-FR" sz="2000" dirty="0">
              <a:solidFill>
                <a:schemeClr val="tx1"/>
              </a:solidFill>
            </a:endParaRPr>
          </a:p>
          <a:p>
            <a:r>
              <a:rPr lang="fr-FR" sz="2000" dirty="0">
                <a:solidFill>
                  <a:schemeClr val="tx1"/>
                </a:solidFill>
              </a:rPr>
              <a:t>2. Temps d’échange</a:t>
            </a:r>
          </a:p>
          <a:p>
            <a:pPr marL="342900" indent="-342900">
              <a:buFontTx/>
              <a:buChar char="-"/>
            </a:pPr>
            <a:r>
              <a:rPr lang="fr-FR" sz="2000" dirty="0">
                <a:solidFill>
                  <a:schemeClr val="tx1"/>
                </a:solidFill>
              </a:rPr>
              <a:t>Organiser un tour de </a:t>
            </a:r>
            <a:r>
              <a:rPr lang="fr-FR" sz="2000" dirty="0" smtClean="0">
                <a:solidFill>
                  <a:schemeClr val="tx1"/>
                </a:solidFill>
              </a:rPr>
              <a:t>table et privilégier les échanges et le débat</a:t>
            </a:r>
            <a:endParaRPr lang="fr-FR" sz="2000" dirty="0">
              <a:solidFill>
                <a:schemeClr val="tx1"/>
              </a:solidFill>
            </a:endParaRPr>
          </a:p>
          <a:p>
            <a:pPr marL="342900" indent="-342900">
              <a:buFontTx/>
              <a:buChar char="-"/>
            </a:pPr>
            <a:r>
              <a:rPr lang="fr-FR" sz="2000" dirty="0">
                <a:solidFill>
                  <a:schemeClr val="tx1"/>
                </a:solidFill>
              </a:rPr>
              <a:t>Déterminer collectivement des règles qui favorisent la confiance : courtoisie, écoute mutuelle, respect des points de </a:t>
            </a:r>
            <a:r>
              <a:rPr lang="fr-FR" sz="2000" dirty="0" smtClean="0">
                <a:solidFill>
                  <a:schemeClr val="tx1"/>
                </a:solidFill>
              </a:rPr>
              <a:t>vue,…</a:t>
            </a:r>
            <a:endParaRPr lang="fr-FR" sz="2000" dirty="0">
              <a:solidFill>
                <a:schemeClr val="tx1"/>
              </a:solidFill>
            </a:endParaRPr>
          </a:p>
          <a:p>
            <a:pPr marL="342900" indent="-342900">
              <a:buFontTx/>
              <a:buChar char="-"/>
            </a:pPr>
            <a:r>
              <a:rPr lang="fr-FR" sz="2000" dirty="0">
                <a:solidFill>
                  <a:schemeClr val="tx1"/>
                </a:solidFill>
              </a:rPr>
              <a:t>Apporter des réponses </a:t>
            </a:r>
            <a:r>
              <a:rPr lang="fr-FR" sz="2000" dirty="0" smtClean="0">
                <a:solidFill>
                  <a:schemeClr val="tx1"/>
                </a:solidFill>
              </a:rPr>
              <a:t>argumentées</a:t>
            </a:r>
          </a:p>
          <a:p>
            <a:endParaRPr lang="fr-FR" sz="2000" dirty="0">
              <a:solidFill>
                <a:schemeClr val="tx1"/>
              </a:solidFill>
            </a:endParaRPr>
          </a:p>
          <a:p>
            <a:r>
              <a:rPr lang="fr-FR" sz="2000" dirty="0" smtClean="0">
                <a:solidFill>
                  <a:schemeClr val="tx1"/>
                </a:solidFill>
              </a:rPr>
              <a:t>3. L’information en aval</a:t>
            </a:r>
            <a:endParaRPr lang="fr-FR" sz="2000" dirty="0">
              <a:solidFill>
                <a:schemeClr val="tx1"/>
              </a:solidFill>
            </a:endParaRPr>
          </a:p>
          <a:p>
            <a:pPr marL="342900" indent="-342900">
              <a:buFontTx/>
              <a:buChar char="-"/>
            </a:pPr>
            <a:r>
              <a:rPr lang="fr-FR" sz="2000" dirty="0">
                <a:solidFill>
                  <a:schemeClr val="tx1"/>
                </a:solidFill>
              </a:rPr>
              <a:t>Rédiger un </a:t>
            </a:r>
            <a:r>
              <a:rPr lang="fr-FR" sz="2000" dirty="0" smtClean="0">
                <a:solidFill>
                  <a:schemeClr val="tx1"/>
                </a:solidFill>
              </a:rPr>
              <a:t>compte-rendu du temps d’échange</a:t>
            </a:r>
            <a:endParaRPr lang="fr-FR" sz="2000" dirty="0">
              <a:solidFill>
                <a:schemeClr val="tx1"/>
              </a:solidFill>
            </a:endParaRPr>
          </a:p>
          <a:p>
            <a:pPr marL="342900" indent="-342900">
              <a:buFontTx/>
              <a:buChar char="-"/>
            </a:pPr>
            <a:endParaRPr lang="fr-FR" sz="2000" dirty="0" smtClean="0">
              <a:solidFill>
                <a:schemeClr val="tx1"/>
              </a:solidFill>
            </a:endParaRPr>
          </a:p>
          <a:p>
            <a:pPr marL="342900" indent="-342900">
              <a:buFontTx/>
              <a:buChar char="-"/>
            </a:pPr>
            <a:endParaRPr lang="fr-FR" sz="2000" dirty="0" smtClean="0">
              <a:solidFill>
                <a:schemeClr val="tx1"/>
              </a:solidFill>
            </a:endParaRPr>
          </a:p>
          <a:p>
            <a:endParaRPr lang="fr-FR" sz="2000" dirty="0">
              <a:solidFill>
                <a:schemeClr val="tx1"/>
              </a:solidFill>
            </a:endParaRPr>
          </a:p>
          <a:p>
            <a:endParaRPr lang="fr-FR" sz="2000" dirty="0"/>
          </a:p>
        </p:txBody>
      </p:sp>
    </p:spTree>
    <p:extLst>
      <p:ext uri="{BB962C8B-B14F-4D97-AF65-F5344CB8AC3E}">
        <p14:creationId xmlns:p14="http://schemas.microsoft.com/office/powerpoint/2010/main" val="146381220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smtClean="0">
                <a:solidFill>
                  <a:srgbClr val="E7344C"/>
                </a:solidFill>
              </a:rPr>
              <a:t>Présentation de la méthodologie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t">
            <a:normAutofit/>
          </a:bodyPr>
          <a:lstStyle/>
          <a:p>
            <a:r>
              <a:rPr lang="fr-FR" sz="2000" b="1" u="sng" dirty="0" smtClean="0">
                <a:solidFill>
                  <a:schemeClr val="tx1"/>
                </a:solidFill>
              </a:rPr>
              <a:t>Etape </a:t>
            </a:r>
            <a:r>
              <a:rPr lang="fr-FR" sz="2000" b="1" u="sng" dirty="0">
                <a:solidFill>
                  <a:schemeClr val="tx1"/>
                </a:solidFill>
              </a:rPr>
              <a:t>3</a:t>
            </a:r>
            <a:r>
              <a:rPr lang="fr-FR" sz="2000" b="1" u="sng" dirty="0" smtClean="0">
                <a:solidFill>
                  <a:schemeClr val="tx1"/>
                </a:solidFill>
              </a:rPr>
              <a:t> </a:t>
            </a:r>
            <a:r>
              <a:rPr lang="fr-FR" sz="2000" b="1" dirty="0" smtClean="0">
                <a:solidFill>
                  <a:schemeClr val="tx1"/>
                </a:solidFill>
              </a:rPr>
              <a:t>: </a:t>
            </a:r>
            <a:r>
              <a:rPr lang="fr-FR" sz="2000" dirty="0" smtClean="0">
                <a:solidFill>
                  <a:schemeClr val="tx1"/>
                </a:solidFill>
              </a:rPr>
              <a:t>Evaluation</a:t>
            </a:r>
          </a:p>
          <a:p>
            <a:endParaRPr lang="fr-FR" sz="2000" dirty="0">
              <a:solidFill>
                <a:schemeClr val="tx1"/>
              </a:solidFill>
            </a:endParaRPr>
          </a:p>
          <a:p>
            <a:pPr marL="342900" indent="-342900">
              <a:buFontTx/>
              <a:buChar char="-"/>
            </a:pPr>
            <a:r>
              <a:rPr lang="fr-FR" sz="2000" dirty="0" smtClean="0">
                <a:solidFill>
                  <a:schemeClr val="tx1"/>
                </a:solidFill>
              </a:rPr>
              <a:t>Mesurer la satisfaction</a:t>
            </a:r>
          </a:p>
          <a:p>
            <a:pPr marL="342900" indent="-342900">
              <a:buFontTx/>
              <a:buChar char="-"/>
            </a:pPr>
            <a:r>
              <a:rPr lang="fr-FR" sz="2000" dirty="0" smtClean="0">
                <a:solidFill>
                  <a:schemeClr val="tx1"/>
                </a:solidFill>
              </a:rPr>
              <a:t>Rédiger un bilan du processus (objectifs vs résultats)</a:t>
            </a:r>
          </a:p>
          <a:p>
            <a:pPr marL="342900" indent="-342900">
              <a:buFontTx/>
              <a:buChar char="-"/>
            </a:pPr>
            <a:r>
              <a:rPr lang="fr-FR" sz="2000" dirty="0" smtClean="0">
                <a:solidFill>
                  <a:schemeClr val="tx1"/>
                </a:solidFill>
              </a:rPr>
              <a:t>Rendre compte via un suivi ou </a:t>
            </a:r>
            <a:r>
              <a:rPr lang="fr-FR" sz="2000" dirty="0" err="1" smtClean="0">
                <a:solidFill>
                  <a:schemeClr val="tx1"/>
                </a:solidFill>
              </a:rPr>
              <a:t>reporting</a:t>
            </a:r>
            <a:r>
              <a:rPr lang="fr-FR" sz="2000" dirty="0" smtClean="0">
                <a:solidFill>
                  <a:schemeClr val="tx1"/>
                </a:solidFill>
              </a:rPr>
              <a:t> </a:t>
            </a:r>
          </a:p>
          <a:p>
            <a:pPr marL="342900" indent="-342900">
              <a:buFontTx/>
              <a:buChar char="-"/>
            </a:pPr>
            <a:r>
              <a:rPr lang="fr-FR" sz="2000" dirty="0" smtClean="0">
                <a:solidFill>
                  <a:schemeClr val="tx1"/>
                </a:solidFill>
              </a:rPr>
              <a:t>Informer de l’impact</a:t>
            </a:r>
          </a:p>
          <a:p>
            <a:pPr marL="342900" indent="-342900">
              <a:buFontTx/>
              <a:buChar char="-"/>
            </a:pPr>
            <a:r>
              <a:rPr lang="fr-FR" sz="2000" dirty="0" smtClean="0">
                <a:solidFill>
                  <a:schemeClr val="tx1"/>
                </a:solidFill>
              </a:rPr>
              <a:t>Valoriser la démarche</a:t>
            </a:r>
          </a:p>
          <a:p>
            <a:pPr marL="342900" indent="-342900">
              <a:buFontTx/>
              <a:buChar char="-"/>
            </a:pPr>
            <a:endParaRPr lang="fr-FR" sz="2000" dirty="0" smtClean="0">
              <a:solidFill>
                <a:schemeClr val="tx1"/>
              </a:solidFill>
            </a:endParaRPr>
          </a:p>
          <a:p>
            <a:pPr marL="342900" indent="-342900">
              <a:buFontTx/>
              <a:buChar char="-"/>
            </a:pPr>
            <a:endParaRPr lang="fr-FR" sz="2000" dirty="0" smtClean="0">
              <a:solidFill>
                <a:schemeClr val="tx1"/>
              </a:solidFill>
            </a:endParaRPr>
          </a:p>
          <a:p>
            <a:endParaRPr lang="fr-FR" sz="2000" dirty="0">
              <a:solidFill>
                <a:schemeClr val="tx1"/>
              </a:solidFill>
            </a:endParaRPr>
          </a:p>
          <a:p>
            <a:endParaRPr lang="fr-FR" sz="2000" dirty="0"/>
          </a:p>
        </p:txBody>
      </p:sp>
    </p:spTree>
    <p:extLst>
      <p:ext uri="{BB962C8B-B14F-4D97-AF65-F5344CB8AC3E}">
        <p14:creationId xmlns:p14="http://schemas.microsoft.com/office/powerpoint/2010/main" val="200411478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ctr">
            <a:normAutofit/>
          </a:bodyPr>
          <a:lstStyle/>
          <a:p>
            <a:pPr algn="ctr"/>
            <a:r>
              <a:rPr lang="fr-FR" sz="2400" b="1" dirty="0" smtClean="0"/>
              <a:t>Mise en situation – On met en pratique !</a:t>
            </a:r>
            <a:endParaRPr lang="fr-FR" sz="2400" b="1" dirty="0" smtClean="0">
              <a:solidFill>
                <a:srgbClr val="FF0000"/>
              </a:solidFill>
            </a:endParaRPr>
          </a:p>
          <a:p>
            <a:pPr marL="342900" indent="-342900">
              <a:buFontTx/>
              <a:buChar char="-"/>
            </a:pPr>
            <a:endParaRPr lang="fr-FR" sz="2400" dirty="0"/>
          </a:p>
          <a:p>
            <a:endParaRPr lang="fr-FR" sz="2400" dirty="0"/>
          </a:p>
        </p:txBody>
      </p:sp>
    </p:spTree>
    <p:extLst>
      <p:ext uri="{BB962C8B-B14F-4D97-AF65-F5344CB8AC3E}">
        <p14:creationId xmlns:p14="http://schemas.microsoft.com/office/powerpoint/2010/main" val="420914342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ctr">
            <a:normAutofit/>
          </a:bodyPr>
          <a:lstStyle/>
          <a:p>
            <a:r>
              <a:rPr lang="fr-FR" sz="2400" b="1" dirty="0" smtClean="0"/>
              <a:t>Présentation des mises en situation – on partage !</a:t>
            </a:r>
            <a:endParaRPr lang="fr-FR" sz="2400" b="1" dirty="0" smtClean="0">
              <a:solidFill>
                <a:srgbClr val="FF0000"/>
              </a:solidFill>
            </a:endParaRPr>
          </a:p>
          <a:p>
            <a:pPr marL="342900" indent="-342900">
              <a:buFontTx/>
              <a:buChar char="-"/>
            </a:pPr>
            <a:endParaRPr lang="fr-FR" sz="2400" dirty="0"/>
          </a:p>
          <a:p>
            <a:endParaRPr lang="fr-FR" sz="2400" dirty="0"/>
          </a:p>
        </p:txBody>
      </p:sp>
    </p:spTree>
    <p:extLst>
      <p:ext uri="{BB962C8B-B14F-4D97-AF65-F5344CB8AC3E}">
        <p14:creationId xmlns:p14="http://schemas.microsoft.com/office/powerpoint/2010/main" val="249939452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ctr">
            <a:normAutofit/>
          </a:bodyPr>
          <a:lstStyle/>
          <a:p>
            <a:r>
              <a:rPr lang="fr-FR" sz="2400" b="1" dirty="0" err="1" smtClean="0"/>
              <a:t>Debrief</a:t>
            </a:r>
            <a:r>
              <a:rPr lang="fr-FR" sz="2400" b="1" dirty="0" smtClean="0"/>
              <a:t> collectif – on évalue !</a:t>
            </a:r>
            <a:endParaRPr lang="fr-FR" sz="2400" b="1" dirty="0" smtClean="0">
              <a:solidFill>
                <a:srgbClr val="FF0000"/>
              </a:solidFill>
            </a:endParaRPr>
          </a:p>
          <a:p>
            <a:pPr marL="342900" indent="-342900">
              <a:buFontTx/>
              <a:buChar char="-"/>
            </a:pPr>
            <a:endParaRPr lang="fr-FR" sz="2400" dirty="0"/>
          </a:p>
          <a:p>
            <a:endParaRPr lang="fr-FR" sz="2400" dirty="0"/>
          </a:p>
        </p:txBody>
      </p:sp>
    </p:spTree>
    <p:extLst>
      <p:ext uri="{BB962C8B-B14F-4D97-AF65-F5344CB8AC3E}">
        <p14:creationId xmlns:p14="http://schemas.microsoft.com/office/powerpoint/2010/main" val="332746169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smtClean="0">
                <a:solidFill>
                  <a:srgbClr val="E7344C"/>
                </a:solidFill>
              </a:rPr>
              <a:t>Pour aller plus loin</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t">
            <a:normAutofit/>
          </a:bodyPr>
          <a:lstStyle/>
          <a:p>
            <a:r>
              <a:rPr lang="fr-FR" sz="2000" b="1" dirty="0" smtClean="0">
                <a:solidFill>
                  <a:srgbClr val="E7344C"/>
                </a:solidFill>
              </a:rPr>
              <a:t>Sources et Ressources : </a:t>
            </a:r>
          </a:p>
          <a:p>
            <a:endParaRPr lang="fr-FR" sz="2000" b="1" dirty="0" smtClean="0">
              <a:solidFill>
                <a:srgbClr val="E7344C"/>
              </a:solidFill>
            </a:endParaRPr>
          </a:p>
          <a:p>
            <a:pPr marL="342900" indent="-342900">
              <a:buFontTx/>
              <a:buChar char="-"/>
            </a:pPr>
            <a:r>
              <a:rPr lang="fr-FR" sz="2000" b="1" dirty="0" smtClean="0">
                <a:solidFill>
                  <a:schemeClr val="tx1"/>
                </a:solidFill>
              </a:rPr>
              <a:t>Guide méthodologique pour un dialogue constructif avec les parties prenantes</a:t>
            </a:r>
          </a:p>
          <a:p>
            <a:r>
              <a:rPr lang="fr-FR" sz="2000" b="1" dirty="0">
                <a:solidFill>
                  <a:schemeClr val="tx1"/>
                </a:solidFill>
                <a:hlinkClick r:id="rId2"/>
              </a:rPr>
              <a:t>http://www.comite21.org/docs/dialogue-pp/guide-methodologique-pour-un-dialogue-constructif-avec-les-parties-prenantes-(1).</a:t>
            </a:r>
            <a:r>
              <a:rPr lang="fr-FR" sz="2000" b="1" dirty="0" smtClean="0">
                <a:solidFill>
                  <a:schemeClr val="tx1"/>
                </a:solidFill>
                <a:hlinkClick r:id="rId2"/>
              </a:rPr>
              <a:t>pdf</a:t>
            </a:r>
            <a:r>
              <a:rPr lang="fr-FR" sz="2000" b="1" dirty="0" smtClean="0">
                <a:solidFill>
                  <a:schemeClr val="tx1"/>
                </a:solidFill>
              </a:rPr>
              <a:t> </a:t>
            </a:r>
            <a:endParaRPr lang="fr-FR" sz="2000" b="1" dirty="0">
              <a:solidFill>
                <a:schemeClr val="tx1"/>
              </a:solidFill>
            </a:endParaRPr>
          </a:p>
          <a:p>
            <a:endParaRPr lang="fr-FR" sz="2000" b="1" dirty="0" smtClean="0">
              <a:solidFill>
                <a:srgbClr val="E7344C"/>
              </a:solidFill>
            </a:endParaRPr>
          </a:p>
          <a:p>
            <a:pPr marL="342900" indent="-342900">
              <a:buFontTx/>
              <a:buChar char="-"/>
            </a:pPr>
            <a:r>
              <a:rPr lang="fr-FR" sz="2000" b="1" dirty="0" smtClean="0">
                <a:solidFill>
                  <a:schemeClr val="tx1"/>
                </a:solidFill>
              </a:rPr>
              <a:t>La boussole stratégique d’un projet d’intérêt général</a:t>
            </a:r>
          </a:p>
          <a:p>
            <a:r>
              <a:rPr lang="fr-FR" sz="2000" b="1" dirty="0">
                <a:solidFill>
                  <a:srgbClr val="E7344C"/>
                </a:solidFill>
                <a:hlinkClick r:id="rId3"/>
              </a:rPr>
              <a:t>https://</a:t>
            </a:r>
            <a:r>
              <a:rPr lang="fr-FR" sz="2000" b="1" dirty="0" smtClean="0">
                <a:solidFill>
                  <a:srgbClr val="E7344C"/>
                </a:solidFill>
                <a:hlinkClick r:id="rId3"/>
              </a:rPr>
              <a:t>www.associations.gouv.fr/IMG/pdf/la_boussole_strategique.pdf</a:t>
            </a:r>
            <a:endParaRPr lang="fr-FR" sz="2000" b="1" dirty="0" smtClean="0">
              <a:solidFill>
                <a:schemeClr val="tx1"/>
              </a:solidFill>
            </a:endParaRPr>
          </a:p>
        </p:txBody>
      </p:sp>
    </p:spTree>
    <p:extLst>
      <p:ext uri="{BB962C8B-B14F-4D97-AF65-F5344CB8AC3E}">
        <p14:creationId xmlns:p14="http://schemas.microsoft.com/office/powerpoint/2010/main" val="184967628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ctr">
            <a:normAutofit/>
          </a:bodyPr>
          <a:lstStyle/>
          <a:p>
            <a:pPr algn="ctr"/>
            <a:r>
              <a:rPr lang="fr-FR" sz="3200" b="1" dirty="0" smtClean="0">
                <a:solidFill>
                  <a:schemeClr val="tx1"/>
                </a:solidFill>
              </a:rPr>
              <a:t>Merci pour votre attention !</a:t>
            </a:r>
          </a:p>
          <a:p>
            <a:pPr algn="ctr"/>
            <a:endParaRPr lang="fr-FR" sz="3200" b="1" dirty="0" smtClean="0">
              <a:solidFill>
                <a:schemeClr val="tx1"/>
              </a:solidFill>
            </a:endParaRPr>
          </a:p>
          <a:p>
            <a:pPr algn="ctr"/>
            <a:r>
              <a:rPr lang="fr-FR" sz="3200" b="1" dirty="0" smtClean="0">
                <a:solidFill>
                  <a:schemeClr val="tx1"/>
                </a:solidFill>
              </a:rPr>
              <a:t>Et bonne suite de formation </a:t>
            </a:r>
            <a:r>
              <a:rPr lang="fr-FR" sz="3200" b="1" dirty="0" smtClean="0">
                <a:solidFill>
                  <a:schemeClr val="tx1"/>
                </a:solidFill>
                <a:sym typeface="Wingdings" panose="05000000000000000000" pitchFamily="2" charset="2"/>
              </a:rPr>
              <a:t></a:t>
            </a:r>
            <a:endParaRPr lang="fr-FR" sz="3200" b="1" dirty="0" smtClean="0">
              <a:solidFill>
                <a:schemeClr val="tx1"/>
              </a:solidFill>
            </a:endParaRPr>
          </a:p>
          <a:p>
            <a:pPr marL="342900" indent="-342900">
              <a:buFontTx/>
              <a:buChar char="-"/>
            </a:pPr>
            <a:endParaRPr lang="fr-FR" sz="2400" dirty="0"/>
          </a:p>
          <a:p>
            <a:endParaRPr lang="fr-FR" sz="2400" dirty="0"/>
          </a:p>
        </p:txBody>
      </p:sp>
    </p:spTree>
    <p:extLst>
      <p:ext uri="{BB962C8B-B14F-4D97-AF65-F5344CB8AC3E}">
        <p14:creationId xmlns:p14="http://schemas.microsoft.com/office/powerpoint/2010/main" val="7034494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1"/>
          </p:nvPr>
        </p:nvSpPr>
        <p:spPr/>
        <p:txBody>
          <a:bodyPr/>
          <a:lstStyle/>
          <a:p>
            <a:endParaRPr lang="fr-FR"/>
          </a:p>
        </p:txBody>
      </p:sp>
      <p:sp>
        <p:nvSpPr>
          <p:cNvPr id="4" name="Espace réservé du texte 3"/>
          <p:cNvSpPr>
            <a:spLocks noGrp="1"/>
          </p:cNvSpPr>
          <p:nvPr>
            <p:ph type="body" sz="quarter" idx="10"/>
          </p:nvPr>
        </p:nvSpPr>
        <p:spPr>
          <a:xfrm>
            <a:off x="0" y="2"/>
            <a:ext cx="10032437" cy="1316765"/>
          </a:xfrm>
        </p:spPr>
        <p:txBody>
          <a:bodyPr/>
          <a:lstStyle/>
          <a:p>
            <a:pPr algn="ctr"/>
            <a:endParaRPr lang="fr-FR" b="1" dirty="0" smtClean="0">
              <a:solidFill>
                <a:srgbClr val="E7344C"/>
              </a:solidFill>
              <a:latin typeface="Arial Narrow" panose="020B0606020202030204" pitchFamily="34" charset="0"/>
            </a:endParaRPr>
          </a:p>
          <a:p>
            <a:pPr algn="ctr"/>
            <a:r>
              <a:rPr lang="fr-FR" b="1" dirty="0" smtClean="0">
                <a:solidFill>
                  <a:srgbClr val="E7344C"/>
                </a:solidFill>
                <a:latin typeface="Arial Narrow" panose="020B0606020202030204" pitchFamily="34" charset="0"/>
              </a:rPr>
              <a:t>CE QUE FAIT LE MOUVEMENT ASSOCIATIF</a:t>
            </a:r>
            <a:endParaRPr lang="fr-FR" b="1" dirty="0">
              <a:solidFill>
                <a:srgbClr val="E7344C"/>
              </a:solidFill>
              <a:latin typeface="Arial Narrow" panose="020B0606020202030204" pitchFamily="34" charset="0"/>
            </a:endParaRPr>
          </a:p>
          <a:p>
            <a:endParaRPr lang="fr-FR" dirty="0"/>
          </a:p>
        </p:txBody>
      </p:sp>
      <p:pic>
        <p:nvPicPr>
          <p:cNvPr id="5" name="Image 4">
            <a:extLst>
              <a:ext uri="{FF2B5EF4-FFF2-40B4-BE49-F238E27FC236}">
                <a16:creationId xmlns:a16="http://schemas.microsoft.com/office/drawing/2014/main" id="{7EE87B14-3020-4D3B-878C-D8B33DBF49E0}"/>
              </a:ext>
            </a:extLst>
          </p:cNvPr>
          <p:cNvPicPr>
            <a:picLocks noChangeAspect="1"/>
          </p:cNvPicPr>
          <p:nvPr/>
        </p:nvPicPr>
        <p:blipFill rotWithShape="1">
          <a:blip r:embed="rId2"/>
          <a:srcRect l="27875" t="20600" r="23301" b="12201"/>
          <a:stretch/>
        </p:blipFill>
        <p:spPr>
          <a:xfrm>
            <a:off x="456288" y="829952"/>
            <a:ext cx="9121013" cy="6028049"/>
          </a:xfrm>
          <a:prstGeom prst="rect">
            <a:avLst/>
          </a:prstGeom>
        </p:spPr>
      </p:pic>
    </p:spTree>
    <p:extLst>
      <p:ext uri="{BB962C8B-B14F-4D97-AF65-F5344CB8AC3E}">
        <p14:creationId xmlns:p14="http://schemas.microsoft.com/office/powerpoint/2010/main" val="2163743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143339" y="1162368"/>
            <a:ext cx="8208235" cy="395704"/>
          </a:xfrm>
          <a:solidFill>
            <a:schemeClr val="bg1"/>
          </a:solidFill>
        </p:spPr>
        <p:txBody>
          <a:bodyPr numCol="1">
            <a:normAutofit fontScale="85000" lnSpcReduction="10000"/>
          </a:bodyPr>
          <a:lstStyle/>
          <a:p>
            <a:pPr algn="l"/>
            <a:r>
              <a:rPr lang="fr-FR" sz="2133" dirty="0">
                <a:solidFill>
                  <a:srgbClr val="1C1942"/>
                </a:solidFill>
                <a:cs typeface="Calibri" panose="020F0502020204030204" pitchFamily="34" charset="0"/>
              </a:rPr>
              <a:t>Un modèle économique qui s’appuie sur une diversité de ressources</a:t>
            </a:r>
          </a:p>
          <a:p>
            <a:pPr algn="l"/>
            <a:endParaRPr lang="fr-FR" sz="2133" dirty="0">
              <a:solidFill>
                <a:srgbClr val="1C1942"/>
              </a:solidFill>
              <a:latin typeface="Arial Rounded MT Bold" panose="020F0704030504030204" pitchFamily="34" charset="0"/>
              <a:cs typeface="Calibri" panose="020F0502020204030204" pitchFamily="34" charset="0"/>
            </a:endParaRPr>
          </a:p>
        </p:txBody>
      </p:sp>
      <p:sp>
        <p:nvSpPr>
          <p:cNvPr id="4" name="Espace réservé du texte 3">
            <a:extLst>
              <a:ext uri="{FF2B5EF4-FFF2-40B4-BE49-F238E27FC236}">
                <a16:creationId xmlns:a16="http://schemas.microsoft.com/office/drawing/2014/main" id="{338ADACF-106E-47EB-AC5F-EA25456B742C}"/>
              </a:ext>
            </a:extLst>
          </p:cNvPr>
          <p:cNvSpPr>
            <a:spLocks noGrp="1"/>
          </p:cNvSpPr>
          <p:nvPr>
            <p:ph type="body" sz="quarter" idx="10"/>
          </p:nvPr>
        </p:nvSpPr>
        <p:spPr>
          <a:xfrm>
            <a:off x="215352" y="164637"/>
            <a:ext cx="8664957" cy="960107"/>
          </a:xfrm>
        </p:spPr>
        <p:txBody>
          <a:bodyPr/>
          <a:lstStyle/>
          <a:p>
            <a:r>
              <a:rPr lang="fr-FR" sz="2667" b="1" dirty="0">
                <a:solidFill>
                  <a:srgbClr val="E7344C"/>
                </a:solidFill>
              </a:rPr>
              <a:t>Ce qui fait cause commune : les </a:t>
            </a:r>
            <a:r>
              <a:rPr lang="fr-FR" sz="2667" b="1" dirty="0">
                <a:solidFill>
                  <a:srgbClr val="E7344C"/>
                </a:solidFill>
              </a:rPr>
              <a:t>s</a:t>
            </a:r>
            <a:r>
              <a:rPr lang="fr-FR" sz="2667" b="1" dirty="0">
                <a:solidFill>
                  <a:srgbClr val="E7344C"/>
                </a:solidFill>
              </a:rPr>
              <a:t>pécificités du modèle associatif</a:t>
            </a:r>
            <a:endParaRPr lang="fr-FR" sz="2667" b="1" dirty="0">
              <a:solidFill>
                <a:srgbClr val="E7344C"/>
              </a:solidFill>
            </a:endParaRPr>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83499" y="1796819"/>
            <a:ext cx="7776864" cy="4374485"/>
          </a:xfrm>
          <a:prstGeom prst="rect">
            <a:avLst/>
          </a:prstGeom>
        </p:spPr>
      </p:pic>
    </p:spTree>
    <p:extLst>
      <p:ext uri="{BB962C8B-B14F-4D97-AF65-F5344CB8AC3E}">
        <p14:creationId xmlns:p14="http://schemas.microsoft.com/office/powerpoint/2010/main" val="18232644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a:solidFill>
                  <a:srgbClr val="E7344C"/>
                </a:solidFill>
              </a:rPr>
              <a:t>Ce qui fait cause commune : les spécificités du modèle </a:t>
            </a:r>
            <a:endParaRPr lang="fr-FR" sz="2400" b="1" dirty="0">
              <a:solidFill>
                <a:srgbClr val="E7344C"/>
              </a:solidFill>
            </a:endParaRPr>
          </a:p>
          <a:p>
            <a:r>
              <a:rPr lang="fr-FR" sz="2400" b="1" dirty="0">
                <a:solidFill>
                  <a:srgbClr val="E7344C"/>
                </a:solidFill>
              </a:rPr>
              <a:t>associatif</a:t>
            </a:r>
            <a:endParaRPr lang="fr-FR" sz="2400" b="1" dirty="0">
              <a:solidFill>
                <a:srgbClr val="E7344C"/>
              </a:solidFill>
            </a:endParaRPr>
          </a:p>
        </p:txBody>
      </p:sp>
      <p:pic>
        <p:nvPicPr>
          <p:cNvPr id="7" name="Imag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3339" y="3766063"/>
            <a:ext cx="5291256" cy="2976331"/>
          </a:xfrm>
          <a:prstGeom prst="rect">
            <a:avLst/>
          </a:prstGeom>
        </p:spPr>
      </p:pic>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80043" y="3727812"/>
            <a:ext cx="5333928" cy="3000333"/>
          </a:xfrm>
          <a:prstGeom prst="rect">
            <a:avLst/>
          </a:prstGeom>
        </p:spPr>
      </p:pic>
      <p:sp>
        <p:nvSpPr>
          <p:cNvPr id="3" name="Espace réservé du texte 2"/>
          <p:cNvSpPr>
            <a:spLocks noGrp="1"/>
          </p:cNvSpPr>
          <p:nvPr>
            <p:ph type="body" sz="quarter" idx="12"/>
          </p:nvPr>
        </p:nvSpPr>
        <p:spPr>
          <a:xfrm>
            <a:off x="143339" y="1316766"/>
            <a:ext cx="9190765" cy="2881345"/>
          </a:xfrm>
        </p:spPr>
        <p:txBody>
          <a:bodyPr numCol="1"/>
          <a:lstStyle/>
          <a:p>
            <a:pPr algn="l"/>
            <a:r>
              <a:rPr lang="fr-FR" sz="2133" dirty="0">
                <a:solidFill>
                  <a:srgbClr val="1C1942"/>
                </a:solidFill>
                <a:cs typeface="Calibri" panose="020F0502020204030204" pitchFamily="34" charset="0"/>
              </a:rPr>
              <a:t>Une gouvernance démocratique basée sur la participation bénévole</a:t>
            </a:r>
          </a:p>
          <a:p>
            <a:pPr algn="l"/>
            <a:endParaRPr lang="fr-FR" sz="2133" dirty="0">
              <a:solidFill>
                <a:srgbClr val="1C1942"/>
              </a:solidFill>
              <a:cs typeface="Calibri" panose="020F0502020204030204" pitchFamily="34" charset="0"/>
            </a:endParaRPr>
          </a:p>
          <a:p>
            <a:pPr algn="l"/>
            <a:r>
              <a:rPr lang="fr-FR" sz="2133" dirty="0">
                <a:solidFill>
                  <a:srgbClr val="1C1942"/>
                </a:solidFill>
                <a:cs typeface="Calibri" panose="020F0502020204030204" pitchFamily="34" charset="0"/>
              </a:rPr>
              <a:t>Des </a:t>
            </a:r>
            <a:r>
              <a:rPr lang="fr-FR" sz="2133" dirty="0">
                <a:solidFill>
                  <a:srgbClr val="1C1942"/>
                </a:solidFill>
                <a:cs typeface="Calibri" panose="020F0502020204030204" pitchFamily="34" charset="0"/>
              </a:rPr>
              <a:t>activités tournées vers l’intérêt général, une dimension d’utilité sociale fortement présente </a:t>
            </a:r>
          </a:p>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Tree>
    <p:extLst>
      <p:ext uri="{BB962C8B-B14F-4D97-AF65-F5344CB8AC3E}">
        <p14:creationId xmlns:p14="http://schemas.microsoft.com/office/powerpoint/2010/main" val="31091475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smtClean="0">
                <a:solidFill>
                  <a:srgbClr val="E7344C"/>
                </a:solidFill>
              </a:rPr>
              <a:t>Programme de l’après-midi</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ctr">
            <a:normAutofit/>
          </a:bodyPr>
          <a:lstStyle/>
          <a:p>
            <a:pPr marL="342900" indent="-342900">
              <a:buFontTx/>
              <a:buChar char="-"/>
            </a:pPr>
            <a:r>
              <a:rPr lang="fr-FR" sz="2400" dirty="0" smtClean="0"/>
              <a:t>14h10 : Mise </a:t>
            </a:r>
            <a:r>
              <a:rPr lang="fr-FR" sz="2400" dirty="0"/>
              <a:t>en </a:t>
            </a:r>
            <a:r>
              <a:rPr lang="fr-FR" sz="2400" dirty="0" smtClean="0"/>
              <a:t>contexte – temps participatif</a:t>
            </a:r>
          </a:p>
          <a:p>
            <a:pPr marL="342900" indent="-342900">
              <a:buFontTx/>
              <a:buChar char="-"/>
            </a:pPr>
            <a:endParaRPr lang="fr-FR" sz="2400" dirty="0" smtClean="0"/>
          </a:p>
          <a:p>
            <a:pPr marL="342900" indent="-342900">
              <a:buFontTx/>
              <a:buChar char="-"/>
            </a:pPr>
            <a:r>
              <a:rPr lang="fr-FR" sz="2400" dirty="0" smtClean="0"/>
              <a:t>14h30 : Présentation </a:t>
            </a:r>
            <a:r>
              <a:rPr lang="fr-FR" sz="2400" dirty="0"/>
              <a:t>de la méthodologie </a:t>
            </a:r>
            <a:r>
              <a:rPr lang="fr-FR" sz="2400" dirty="0" smtClean="0"/>
              <a:t>– apport de contenu</a:t>
            </a:r>
          </a:p>
          <a:p>
            <a:pPr marL="342900" indent="-342900">
              <a:buFontTx/>
              <a:buChar char="-"/>
            </a:pPr>
            <a:endParaRPr lang="fr-FR" sz="2400" dirty="0"/>
          </a:p>
          <a:p>
            <a:pPr marL="342900" indent="-342900">
              <a:buFontTx/>
              <a:buChar char="-"/>
            </a:pPr>
            <a:r>
              <a:rPr lang="fr-FR" sz="2400" dirty="0" smtClean="0"/>
              <a:t>15h15 : Mise </a:t>
            </a:r>
            <a:r>
              <a:rPr lang="fr-FR" sz="2400" dirty="0"/>
              <a:t>en situation </a:t>
            </a:r>
            <a:r>
              <a:rPr lang="fr-FR" sz="2400" dirty="0" smtClean="0"/>
              <a:t>– temps de travail collectif</a:t>
            </a:r>
          </a:p>
          <a:p>
            <a:pPr marL="342900" indent="-342900">
              <a:buFontTx/>
              <a:buChar char="-"/>
            </a:pPr>
            <a:endParaRPr lang="fr-FR" sz="2400" dirty="0" smtClean="0"/>
          </a:p>
          <a:p>
            <a:pPr marL="342900" indent="-342900">
              <a:buFontTx/>
              <a:buChar char="-"/>
            </a:pPr>
            <a:r>
              <a:rPr lang="fr-FR" sz="2400" dirty="0" smtClean="0"/>
              <a:t>16h15 </a:t>
            </a:r>
            <a:r>
              <a:rPr lang="fr-FR" sz="2400" dirty="0"/>
              <a:t>: Pause – on s’aère </a:t>
            </a:r>
          </a:p>
          <a:p>
            <a:pPr marL="342900" indent="-342900">
              <a:buFontTx/>
              <a:buChar char="-"/>
            </a:pPr>
            <a:endParaRPr lang="fr-FR" sz="2400" dirty="0" smtClean="0"/>
          </a:p>
          <a:p>
            <a:pPr marL="342900" indent="-342900" algn="l">
              <a:buFontTx/>
              <a:buChar char="-"/>
            </a:pPr>
            <a:r>
              <a:rPr lang="fr-FR" sz="2400" dirty="0" smtClean="0"/>
              <a:t>16h30 : Présentation </a:t>
            </a:r>
            <a:r>
              <a:rPr lang="fr-FR" sz="2400" dirty="0"/>
              <a:t>des mises en </a:t>
            </a:r>
            <a:r>
              <a:rPr lang="fr-FR" sz="2400" dirty="0" smtClean="0"/>
              <a:t>situation – on partage nos travaux</a:t>
            </a:r>
          </a:p>
          <a:p>
            <a:pPr marL="342900" indent="-342900" algn="l">
              <a:buFontTx/>
              <a:buChar char="-"/>
            </a:pPr>
            <a:endParaRPr lang="fr-FR" sz="2400" dirty="0" smtClean="0"/>
          </a:p>
          <a:p>
            <a:pPr marL="342900" indent="-342900" algn="l">
              <a:buFontTx/>
              <a:buChar char="-"/>
            </a:pPr>
            <a:r>
              <a:rPr lang="fr-FR" sz="2400" dirty="0" smtClean="0"/>
              <a:t>17h15 : </a:t>
            </a:r>
            <a:r>
              <a:rPr lang="fr-FR" sz="2400" dirty="0" err="1" smtClean="0"/>
              <a:t>Debrief</a:t>
            </a:r>
            <a:r>
              <a:rPr lang="fr-FR" sz="2400" dirty="0" smtClean="0"/>
              <a:t> collectif – on évalue ensemble l’après-midi</a:t>
            </a:r>
            <a:endParaRPr lang="fr-FR" sz="2667" dirty="0">
              <a:latin typeface="Helvetica" pitchFamily="2" charset="0"/>
            </a:endParaRPr>
          </a:p>
          <a:p>
            <a:endParaRPr lang="fr-FR" sz="1467" dirty="0"/>
          </a:p>
        </p:txBody>
      </p:sp>
    </p:spTree>
    <p:extLst>
      <p:ext uri="{BB962C8B-B14F-4D97-AF65-F5344CB8AC3E}">
        <p14:creationId xmlns:p14="http://schemas.microsoft.com/office/powerpoint/2010/main" val="8910182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43339" y="260648"/>
            <a:ext cx="9408616" cy="1440160"/>
          </a:xfrm>
        </p:spPr>
        <p:txBody>
          <a:bodyPr/>
          <a:lstStyle/>
          <a:p>
            <a:r>
              <a:rPr lang="fr-FR" sz="2400" b="1" dirty="0" smtClean="0">
                <a:solidFill>
                  <a:srgbClr val="E7344C"/>
                </a:solidFill>
              </a:rPr>
              <a:t>Mise en contexte</a:t>
            </a:r>
            <a:endParaRPr lang="fr-FR" sz="2400" b="1" dirty="0">
              <a:solidFill>
                <a:srgbClr val="E7344C"/>
              </a:solidFill>
            </a:endParaRPr>
          </a:p>
        </p:txBody>
      </p:sp>
      <p:sp>
        <p:nvSpPr>
          <p:cNvPr id="3" name="Espace réservé du texte 2"/>
          <p:cNvSpPr>
            <a:spLocks noGrp="1"/>
          </p:cNvSpPr>
          <p:nvPr>
            <p:ph type="body" sz="quarter" idx="12"/>
          </p:nvPr>
        </p:nvSpPr>
        <p:spPr>
          <a:xfrm>
            <a:off x="143339" y="1316766"/>
            <a:ext cx="9190765" cy="2881345"/>
          </a:xfrm>
        </p:spPr>
        <p:txBody>
          <a:bodyPr numCol="1"/>
          <a:lstStyle/>
          <a:p>
            <a:pPr algn="l"/>
            <a:endParaRPr lang="fr-FR" sz="2400" dirty="0">
              <a:solidFill>
                <a:srgbClr val="1C1942"/>
              </a:solidFill>
              <a:latin typeface="Arial Rounded MT Bold" panose="020F0704030504030204" pitchFamily="34" charset="0"/>
              <a:cs typeface="Calibri" panose="020F0502020204030204" pitchFamily="34" charset="0"/>
            </a:endParaRPr>
          </a:p>
          <a:p>
            <a:endParaRPr lang="fr-FR" dirty="0"/>
          </a:p>
        </p:txBody>
      </p:sp>
      <p:sp>
        <p:nvSpPr>
          <p:cNvPr id="5" name="Espace réservé du texte 2">
            <a:extLst>
              <a:ext uri="{FF2B5EF4-FFF2-40B4-BE49-F238E27FC236}">
                <a16:creationId xmlns:a16="http://schemas.microsoft.com/office/drawing/2014/main" id="{8C5B9721-1AD0-40CF-B6FC-BCE8FFA2BE38}"/>
              </a:ext>
            </a:extLst>
          </p:cNvPr>
          <p:cNvSpPr>
            <a:spLocks noGrp="1"/>
          </p:cNvSpPr>
          <p:nvPr>
            <p:ph type="body" sz="quarter" idx="12"/>
          </p:nvPr>
        </p:nvSpPr>
        <p:spPr>
          <a:xfrm>
            <a:off x="431800" y="1220756"/>
            <a:ext cx="9216595" cy="4992552"/>
          </a:xfrm>
          <a:solidFill>
            <a:schemeClr val="bg1"/>
          </a:solidFill>
        </p:spPr>
        <p:txBody>
          <a:bodyPr numCol="1" anchor="ctr">
            <a:normAutofit/>
          </a:bodyPr>
          <a:lstStyle/>
          <a:p>
            <a:r>
              <a:rPr lang="fr-FR" sz="2400" dirty="0" smtClean="0">
                <a:solidFill>
                  <a:schemeClr val="tx1"/>
                </a:solidFill>
              </a:rPr>
              <a:t>Selon vous :</a:t>
            </a:r>
          </a:p>
          <a:p>
            <a:endParaRPr lang="fr-FR" sz="2400" dirty="0" smtClean="0">
              <a:solidFill>
                <a:schemeClr val="tx1"/>
              </a:solidFill>
            </a:endParaRPr>
          </a:p>
          <a:p>
            <a:r>
              <a:rPr lang="fr-FR" sz="2400" dirty="0" smtClean="0">
                <a:solidFill>
                  <a:schemeClr val="tx1"/>
                </a:solidFill>
              </a:rPr>
              <a:t>Pourquoi mettre en place un </a:t>
            </a:r>
            <a:r>
              <a:rPr lang="fr-FR" sz="2400" dirty="0">
                <a:solidFill>
                  <a:schemeClr val="tx1"/>
                </a:solidFill>
              </a:rPr>
              <a:t>dialogue stratégique ? </a:t>
            </a:r>
          </a:p>
          <a:p>
            <a:r>
              <a:rPr lang="fr-FR" sz="2400" dirty="0" smtClean="0">
                <a:solidFill>
                  <a:schemeClr val="tx1"/>
                </a:solidFill>
              </a:rPr>
              <a:t>Comment le mettre en place ? Et avec qui ?</a:t>
            </a:r>
          </a:p>
          <a:p>
            <a:pPr marL="342900" indent="-342900">
              <a:buFontTx/>
              <a:buChar char="-"/>
            </a:pPr>
            <a:endParaRPr lang="fr-FR" sz="2400" dirty="0"/>
          </a:p>
          <a:p>
            <a:endParaRPr lang="fr-FR" sz="2400" dirty="0"/>
          </a:p>
        </p:txBody>
      </p:sp>
    </p:spTree>
    <p:extLst>
      <p:ext uri="{BB962C8B-B14F-4D97-AF65-F5344CB8AC3E}">
        <p14:creationId xmlns:p14="http://schemas.microsoft.com/office/powerpoint/2010/main" val="190763139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3758</TotalTime>
  <Words>7171</Words>
  <Application>Microsoft Office PowerPoint</Application>
  <PresentationFormat>Grand écran</PresentationFormat>
  <Paragraphs>601</Paragraphs>
  <Slides>47</Slides>
  <Notes>40</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47</vt:i4>
      </vt:variant>
    </vt:vector>
  </HeadingPairs>
  <TitlesOfParts>
    <vt:vector size="56" baseType="lpstr">
      <vt:lpstr>Arial</vt:lpstr>
      <vt:lpstr>Arial Narrow</vt:lpstr>
      <vt:lpstr>Arial Rounded MT Bold</vt:lpstr>
      <vt:lpstr>Bitter</vt:lpstr>
      <vt:lpstr>Calibri</vt:lpstr>
      <vt:lpstr>Calibri Light</vt:lpstr>
      <vt:lpstr>Helvetica</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Gaelle Payet</dc:creator>
  <cp:lastModifiedBy>Gaelle Payet</cp:lastModifiedBy>
  <cp:revision>67</cp:revision>
  <dcterms:created xsi:type="dcterms:W3CDTF">2023-01-14T19:55:02Z</dcterms:created>
  <dcterms:modified xsi:type="dcterms:W3CDTF">2023-01-17T10:33:04Z</dcterms:modified>
</cp:coreProperties>
</file>